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2" r:id="rId1"/>
  </p:sldMasterIdLst>
  <p:notesMasterIdLst>
    <p:notesMasterId r:id="rId72"/>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8" r:id="rId15"/>
    <p:sldId id="329" r:id="rId16"/>
    <p:sldId id="330" r:id="rId17"/>
    <p:sldId id="404" r:id="rId18"/>
    <p:sldId id="331" r:id="rId19"/>
    <p:sldId id="332" r:id="rId20"/>
    <p:sldId id="333" r:id="rId21"/>
    <p:sldId id="334" r:id="rId22"/>
    <p:sldId id="335" r:id="rId23"/>
    <p:sldId id="336" r:id="rId24"/>
    <p:sldId id="337" r:id="rId25"/>
    <p:sldId id="338" r:id="rId26"/>
    <p:sldId id="339" r:id="rId27"/>
    <p:sldId id="342" r:id="rId28"/>
    <p:sldId id="343" r:id="rId29"/>
    <p:sldId id="344" r:id="rId30"/>
    <p:sldId id="345" r:id="rId31"/>
    <p:sldId id="346" r:id="rId32"/>
    <p:sldId id="348" r:id="rId33"/>
    <p:sldId id="349" r:id="rId34"/>
    <p:sldId id="350" r:id="rId35"/>
    <p:sldId id="352" r:id="rId36"/>
    <p:sldId id="353" r:id="rId37"/>
    <p:sldId id="354" r:id="rId38"/>
    <p:sldId id="355" r:id="rId39"/>
    <p:sldId id="356" r:id="rId40"/>
    <p:sldId id="357" r:id="rId41"/>
    <p:sldId id="359" r:id="rId42"/>
    <p:sldId id="360" r:id="rId43"/>
    <p:sldId id="361" r:id="rId44"/>
    <p:sldId id="362" r:id="rId45"/>
    <p:sldId id="369" r:id="rId46"/>
    <p:sldId id="370" r:id="rId47"/>
    <p:sldId id="371" r:id="rId48"/>
    <p:sldId id="372" r:id="rId49"/>
    <p:sldId id="373" r:id="rId50"/>
    <p:sldId id="374" r:id="rId51"/>
    <p:sldId id="375" r:id="rId52"/>
    <p:sldId id="376" r:id="rId53"/>
    <p:sldId id="405" r:id="rId54"/>
    <p:sldId id="377" r:id="rId55"/>
    <p:sldId id="378" r:id="rId56"/>
    <p:sldId id="379" r:id="rId57"/>
    <p:sldId id="380" r:id="rId58"/>
    <p:sldId id="406" r:id="rId59"/>
    <p:sldId id="381" r:id="rId60"/>
    <p:sldId id="382" r:id="rId61"/>
    <p:sldId id="385" r:id="rId62"/>
    <p:sldId id="387" r:id="rId63"/>
    <p:sldId id="389" r:id="rId64"/>
    <p:sldId id="390" r:id="rId65"/>
    <p:sldId id="391" r:id="rId66"/>
    <p:sldId id="407" r:id="rId67"/>
    <p:sldId id="395" r:id="rId68"/>
    <p:sldId id="366" r:id="rId69"/>
    <p:sldId id="392" r:id="rId70"/>
    <p:sldId id="40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33056-4B73-46AA-9595-64BFD1236BE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57F303-6E1A-41C4-8EFB-56D05E7AB62B}">
      <dgm:prSet/>
      <dgm:spPr/>
      <dgm:t>
        <a:bodyPr/>
        <a:lstStyle/>
        <a:p>
          <a:pPr>
            <a:defRPr b="1"/>
          </a:pPr>
          <a:r>
            <a:rPr lang="en-US" b="1"/>
            <a:t>TABLE OF CONTENTS</a:t>
          </a:r>
          <a:endParaRPr lang="en-US"/>
        </a:p>
      </dgm:t>
    </dgm:pt>
    <dgm:pt modelId="{FAC3593B-569D-4987-AC8C-2728F36CF75E}" type="parTrans" cxnId="{B4033E39-B668-43D8-9271-BA991A30F2A6}">
      <dgm:prSet/>
      <dgm:spPr/>
      <dgm:t>
        <a:bodyPr/>
        <a:lstStyle/>
        <a:p>
          <a:endParaRPr lang="en-US"/>
        </a:p>
      </dgm:t>
    </dgm:pt>
    <dgm:pt modelId="{C6820BEF-367A-44CB-9F70-F04289FCF6FA}" type="sibTrans" cxnId="{B4033E39-B668-43D8-9271-BA991A30F2A6}">
      <dgm:prSet/>
      <dgm:spPr/>
      <dgm:t>
        <a:bodyPr/>
        <a:lstStyle/>
        <a:p>
          <a:endParaRPr lang="en-US"/>
        </a:p>
      </dgm:t>
    </dgm:pt>
    <dgm:pt modelId="{47716BF1-3819-48BD-9486-0D881D8C5A47}">
      <dgm:prSet/>
      <dgm:spPr/>
      <dgm:t>
        <a:bodyPr/>
        <a:lstStyle/>
        <a:p>
          <a:pPr>
            <a:defRPr b="1"/>
          </a:pPr>
          <a:r>
            <a:rPr lang="en-US" b="1"/>
            <a:t>INTRODUCTION	</a:t>
          </a:r>
          <a:endParaRPr lang="en-US"/>
        </a:p>
      </dgm:t>
    </dgm:pt>
    <dgm:pt modelId="{AA98EAFA-D054-4FF5-A9BA-F9EE025DC6AA}" type="parTrans" cxnId="{4896C10A-3A55-437D-9894-C9F759835DFD}">
      <dgm:prSet/>
      <dgm:spPr/>
      <dgm:t>
        <a:bodyPr/>
        <a:lstStyle/>
        <a:p>
          <a:endParaRPr lang="en-US"/>
        </a:p>
      </dgm:t>
    </dgm:pt>
    <dgm:pt modelId="{95C116F6-08B6-4745-833A-A46393F8BC97}" type="sibTrans" cxnId="{4896C10A-3A55-437D-9894-C9F759835DFD}">
      <dgm:prSet/>
      <dgm:spPr/>
      <dgm:t>
        <a:bodyPr/>
        <a:lstStyle/>
        <a:p>
          <a:endParaRPr lang="en-US"/>
        </a:p>
      </dgm:t>
    </dgm:pt>
    <dgm:pt modelId="{33293E6A-5DD6-4ABB-ACEB-335AE6AC0C6E}">
      <dgm:prSet/>
      <dgm:spPr/>
      <dgm:t>
        <a:bodyPr/>
        <a:lstStyle/>
        <a:p>
          <a:r>
            <a:rPr lang="en-US" b="1"/>
            <a:t>BUSINESS PROBLEM FRAMING	</a:t>
          </a:r>
          <a:endParaRPr lang="en-US"/>
        </a:p>
      </dgm:t>
    </dgm:pt>
    <dgm:pt modelId="{32167F68-10B1-43C1-9B10-3DBBD76F6353}" type="parTrans" cxnId="{ACC59763-D6A3-42F4-BDAA-77F7C44A3621}">
      <dgm:prSet/>
      <dgm:spPr/>
      <dgm:t>
        <a:bodyPr/>
        <a:lstStyle/>
        <a:p>
          <a:endParaRPr lang="en-US"/>
        </a:p>
      </dgm:t>
    </dgm:pt>
    <dgm:pt modelId="{9A2936E0-39F9-4454-8B93-5230A4E6A7B2}" type="sibTrans" cxnId="{ACC59763-D6A3-42F4-BDAA-77F7C44A3621}">
      <dgm:prSet/>
      <dgm:spPr/>
      <dgm:t>
        <a:bodyPr/>
        <a:lstStyle/>
        <a:p>
          <a:endParaRPr lang="en-US"/>
        </a:p>
      </dgm:t>
    </dgm:pt>
    <dgm:pt modelId="{34CD0473-8914-43F4-A089-160644D656EC}">
      <dgm:prSet/>
      <dgm:spPr/>
      <dgm:t>
        <a:bodyPr/>
        <a:lstStyle/>
        <a:p>
          <a:r>
            <a:rPr lang="en-US" b="1"/>
            <a:t>CONCEPTUAL BACKGROUND OF THE DOMAIN PROBLEM	</a:t>
          </a:r>
          <a:endParaRPr lang="en-US"/>
        </a:p>
      </dgm:t>
    </dgm:pt>
    <dgm:pt modelId="{6138F2F0-204B-4A51-9BA3-1FB2EBA7F7ED}" type="parTrans" cxnId="{484873E4-8C0D-4E00-AF2F-20E767AE7E40}">
      <dgm:prSet/>
      <dgm:spPr/>
      <dgm:t>
        <a:bodyPr/>
        <a:lstStyle/>
        <a:p>
          <a:endParaRPr lang="en-US"/>
        </a:p>
      </dgm:t>
    </dgm:pt>
    <dgm:pt modelId="{A6E9CAA0-06C6-496E-B7D9-87A47A425B90}" type="sibTrans" cxnId="{484873E4-8C0D-4E00-AF2F-20E767AE7E40}">
      <dgm:prSet/>
      <dgm:spPr/>
      <dgm:t>
        <a:bodyPr/>
        <a:lstStyle/>
        <a:p>
          <a:endParaRPr lang="en-US"/>
        </a:p>
      </dgm:t>
    </dgm:pt>
    <dgm:pt modelId="{D49E2474-A768-406C-8D7F-0F3AE50B13C4}">
      <dgm:prSet/>
      <dgm:spPr/>
      <dgm:t>
        <a:bodyPr/>
        <a:lstStyle/>
        <a:p>
          <a:r>
            <a:rPr lang="en-US" b="1"/>
            <a:t>REVIEW OF LITERATURE	</a:t>
          </a:r>
          <a:endParaRPr lang="en-US"/>
        </a:p>
      </dgm:t>
    </dgm:pt>
    <dgm:pt modelId="{0223731E-2E36-498D-B5DF-630B05BCA45C}" type="parTrans" cxnId="{7A96D852-69A1-46B9-B770-529FB765AB42}">
      <dgm:prSet/>
      <dgm:spPr/>
      <dgm:t>
        <a:bodyPr/>
        <a:lstStyle/>
        <a:p>
          <a:endParaRPr lang="en-US"/>
        </a:p>
      </dgm:t>
    </dgm:pt>
    <dgm:pt modelId="{2C623F36-4A68-47E1-B232-B9D477C5A60B}" type="sibTrans" cxnId="{7A96D852-69A1-46B9-B770-529FB765AB42}">
      <dgm:prSet/>
      <dgm:spPr/>
      <dgm:t>
        <a:bodyPr/>
        <a:lstStyle/>
        <a:p>
          <a:endParaRPr lang="en-US"/>
        </a:p>
      </dgm:t>
    </dgm:pt>
    <dgm:pt modelId="{DFC2E1B4-3D7C-4733-BDC8-1CB7285A367F}">
      <dgm:prSet/>
      <dgm:spPr/>
      <dgm:t>
        <a:bodyPr/>
        <a:lstStyle/>
        <a:p>
          <a:r>
            <a:rPr lang="en-US" b="1"/>
            <a:t>MOTIVATION FOR THE PROBLEM UNDERTAKEN	</a:t>
          </a:r>
          <a:endParaRPr lang="en-US"/>
        </a:p>
      </dgm:t>
    </dgm:pt>
    <dgm:pt modelId="{55B7DEDD-D80E-4A4B-98E5-718ADDFF1AC5}" type="parTrans" cxnId="{E3A1D441-C797-4811-BB4D-8421290190E2}">
      <dgm:prSet/>
      <dgm:spPr/>
      <dgm:t>
        <a:bodyPr/>
        <a:lstStyle/>
        <a:p>
          <a:endParaRPr lang="en-US"/>
        </a:p>
      </dgm:t>
    </dgm:pt>
    <dgm:pt modelId="{C5F62C09-6C5F-459E-AED1-5D38CC28C847}" type="sibTrans" cxnId="{E3A1D441-C797-4811-BB4D-8421290190E2}">
      <dgm:prSet/>
      <dgm:spPr/>
      <dgm:t>
        <a:bodyPr/>
        <a:lstStyle/>
        <a:p>
          <a:endParaRPr lang="en-US"/>
        </a:p>
      </dgm:t>
    </dgm:pt>
    <dgm:pt modelId="{8003D0DE-5240-4C9E-BF6E-CE1C1FC1A99E}">
      <dgm:prSet/>
      <dgm:spPr/>
      <dgm:t>
        <a:bodyPr/>
        <a:lstStyle/>
        <a:p>
          <a:pPr>
            <a:defRPr b="1"/>
          </a:pPr>
          <a:r>
            <a:rPr lang="en-US" b="1"/>
            <a:t>ANALYTICAL PROBLEM FRAMING	</a:t>
          </a:r>
          <a:endParaRPr lang="en-US"/>
        </a:p>
      </dgm:t>
    </dgm:pt>
    <dgm:pt modelId="{B0C1F32C-992A-4F1C-A1A2-AD3B8D4302A2}" type="parTrans" cxnId="{33BC0E07-961B-4E3B-BCC9-22CAE40A23D8}">
      <dgm:prSet/>
      <dgm:spPr/>
      <dgm:t>
        <a:bodyPr/>
        <a:lstStyle/>
        <a:p>
          <a:endParaRPr lang="en-US"/>
        </a:p>
      </dgm:t>
    </dgm:pt>
    <dgm:pt modelId="{619DE029-EAD8-4F77-8E2F-D1F48BA7D289}" type="sibTrans" cxnId="{33BC0E07-961B-4E3B-BCC9-22CAE40A23D8}">
      <dgm:prSet/>
      <dgm:spPr/>
      <dgm:t>
        <a:bodyPr/>
        <a:lstStyle/>
        <a:p>
          <a:endParaRPr lang="en-US"/>
        </a:p>
      </dgm:t>
    </dgm:pt>
    <dgm:pt modelId="{A176BC48-1D4E-490D-990B-8D096A6B3C99}">
      <dgm:prSet/>
      <dgm:spPr/>
      <dgm:t>
        <a:bodyPr/>
        <a:lstStyle/>
        <a:p>
          <a:r>
            <a:rPr lang="en-US" b="1"/>
            <a:t>MATHEMATICAL/ ANALYTICAL MODELING OF THE PROBLEM	</a:t>
          </a:r>
          <a:endParaRPr lang="en-US"/>
        </a:p>
      </dgm:t>
    </dgm:pt>
    <dgm:pt modelId="{CC343BE9-6B0A-4156-9851-BC58DCC087D4}" type="parTrans" cxnId="{287578DF-8D6E-48C4-9554-DC3822C3C40B}">
      <dgm:prSet/>
      <dgm:spPr/>
      <dgm:t>
        <a:bodyPr/>
        <a:lstStyle/>
        <a:p>
          <a:endParaRPr lang="en-US"/>
        </a:p>
      </dgm:t>
    </dgm:pt>
    <dgm:pt modelId="{BEFCDB2A-D6BE-4047-9D1C-9A39BBA02E0B}" type="sibTrans" cxnId="{287578DF-8D6E-48C4-9554-DC3822C3C40B}">
      <dgm:prSet/>
      <dgm:spPr/>
      <dgm:t>
        <a:bodyPr/>
        <a:lstStyle/>
        <a:p>
          <a:endParaRPr lang="en-US"/>
        </a:p>
      </dgm:t>
    </dgm:pt>
    <dgm:pt modelId="{B3C1C43E-ACA4-4718-8BF6-1F64E777DF23}">
      <dgm:prSet/>
      <dgm:spPr/>
      <dgm:t>
        <a:bodyPr/>
        <a:lstStyle/>
        <a:p>
          <a:r>
            <a:rPr lang="en-US" b="1"/>
            <a:t>DATA SOURCES AND THEIR FORMATS	</a:t>
          </a:r>
          <a:endParaRPr lang="en-US"/>
        </a:p>
      </dgm:t>
    </dgm:pt>
    <dgm:pt modelId="{245CB9F7-5834-434A-909C-F8106A39C6B5}" type="parTrans" cxnId="{8EC53C39-D9D0-4C8F-A45D-17FFA13F38B8}">
      <dgm:prSet/>
      <dgm:spPr/>
      <dgm:t>
        <a:bodyPr/>
        <a:lstStyle/>
        <a:p>
          <a:endParaRPr lang="en-US"/>
        </a:p>
      </dgm:t>
    </dgm:pt>
    <dgm:pt modelId="{9D633972-FF63-401E-B609-EE5EB52CCED0}" type="sibTrans" cxnId="{8EC53C39-D9D0-4C8F-A45D-17FFA13F38B8}">
      <dgm:prSet/>
      <dgm:spPr/>
      <dgm:t>
        <a:bodyPr/>
        <a:lstStyle/>
        <a:p>
          <a:endParaRPr lang="en-US"/>
        </a:p>
      </dgm:t>
    </dgm:pt>
    <dgm:pt modelId="{45406A48-8D3B-453F-8A3D-F94900404299}">
      <dgm:prSet/>
      <dgm:spPr/>
      <dgm:t>
        <a:bodyPr/>
        <a:lstStyle/>
        <a:p>
          <a:r>
            <a:rPr lang="en-US" b="1"/>
            <a:t>DATA PREPROCESSING DONE	</a:t>
          </a:r>
          <a:endParaRPr lang="en-US"/>
        </a:p>
      </dgm:t>
    </dgm:pt>
    <dgm:pt modelId="{0DBA44E6-123F-4165-B6E8-B495377FC4EA}" type="parTrans" cxnId="{0827713F-E369-4C71-8599-423C31D6F997}">
      <dgm:prSet/>
      <dgm:spPr/>
      <dgm:t>
        <a:bodyPr/>
        <a:lstStyle/>
        <a:p>
          <a:endParaRPr lang="en-US"/>
        </a:p>
      </dgm:t>
    </dgm:pt>
    <dgm:pt modelId="{535B1CE9-45C9-410D-A9F7-9A39BD698E1A}" type="sibTrans" cxnId="{0827713F-E369-4C71-8599-423C31D6F997}">
      <dgm:prSet/>
      <dgm:spPr/>
      <dgm:t>
        <a:bodyPr/>
        <a:lstStyle/>
        <a:p>
          <a:endParaRPr lang="en-US"/>
        </a:p>
      </dgm:t>
    </dgm:pt>
    <dgm:pt modelId="{530A9FDB-1611-4C02-B7B5-CD7C96BA3B5F}">
      <dgm:prSet/>
      <dgm:spPr/>
      <dgm:t>
        <a:bodyPr/>
        <a:lstStyle/>
        <a:p>
          <a:r>
            <a:rPr lang="en-US" b="1"/>
            <a:t>DATA INPUTS- LOGIC- OUTPUT RELATIONSHIPS	</a:t>
          </a:r>
          <a:endParaRPr lang="en-US"/>
        </a:p>
      </dgm:t>
    </dgm:pt>
    <dgm:pt modelId="{36421EF4-9AF8-4B23-A8FD-75852C4151E0}" type="parTrans" cxnId="{5639EC47-18CB-44DB-82F1-C86590F7D582}">
      <dgm:prSet/>
      <dgm:spPr/>
      <dgm:t>
        <a:bodyPr/>
        <a:lstStyle/>
        <a:p>
          <a:endParaRPr lang="en-US"/>
        </a:p>
      </dgm:t>
    </dgm:pt>
    <dgm:pt modelId="{E038D23B-7161-4074-A13B-D70817F4D0E7}" type="sibTrans" cxnId="{5639EC47-18CB-44DB-82F1-C86590F7D582}">
      <dgm:prSet/>
      <dgm:spPr/>
      <dgm:t>
        <a:bodyPr/>
        <a:lstStyle/>
        <a:p>
          <a:endParaRPr lang="en-US"/>
        </a:p>
      </dgm:t>
    </dgm:pt>
    <dgm:pt modelId="{E18D0F6C-B040-4E7B-A0EA-384E794AE11F}">
      <dgm:prSet/>
      <dgm:spPr/>
      <dgm:t>
        <a:bodyPr/>
        <a:lstStyle/>
        <a:p>
          <a:r>
            <a:rPr lang="en-US" b="1"/>
            <a:t>HARDWARE AND SOFTWARE REQUIREMENTS AND TOOLS USED	</a:t>
          </a:r>
          <a:endParaRPr lang="en-US"/>
        </a:p>
      </dgm:t>
    </dgm:pt>
    <dgm:pt modelId="{44DAB45C-124A-4CD4-AA7E-2BCDDDD7811F}" type="parTrans" cxnId="{44B99AAB-2D53-4726-A743-8DEBD225A4FF}">
      <dgm:prSet/>
      <dgm:spPr/>
      <dgm:t>
        <a:bodyPr/>
        <a:lstStyle/>
        <a:p>
          <a:endParaRPr lang="en-US"/>
        </a:p>
      </dgm:t>
    </dgm:pt>
    <dgm:pt modelId="{8C8E3FBE-909D-4E22-88D4-C514B968F66F}" type="sibTrans" cxnId="{44B99AAB-2D53-4726-A743-8DEBD225A4FF}">
      <dgm:prSet/>
      <dgm:spPr/>
      <dgm:t>
        <a:bodyPr/>
        <a:lstStyle/>
        <a:p>
          <a:endParaRPr lang="en-US"/>
        </a:p>
      </dgm:t>
    </dgm:pt>
    <dgm:pt modelId="{36D24A95-FD6A-4D4A-B644-B1D838D3D949}">
      <dgm:prSet/>
      <dgm:spPr/>
      <dgm:t>
        <a:bodyPr/>
        <a:lstStyle/>
        <a:p>
          <a:pPr>
            <a:defRPr b="1"/>
          </a:pPr>
          <a:r>
            <a:rPr lang="en-US" b="1"/>
            <a:t>MODEL/S DEVELOPMENT AND EVALUATION	</a:t>
          </a:r>
          <a:endParaRPr lang="en-US"/>
        </a:p>
      </dgm:t>
    </dgm:pt>
    <dgm:pt modelId="{10074242-8658-4A45-890B-9DFD1417746C}" type="parTrans" cxnId="{BE96EA5E-475B-4FA1-8E21-20DFB103B457}">
      <dgm:prSet/>
      <dgm:spPr/>
      <dgm:t>
        <a:bodyPr/>
        <a:lstStyle/>
        <a:p>
          <a:endParaRPr lang="en-US"/>
        </a:p>
      </dgm:t>
    </dgm:pt>
    <dgm:pt modelId="{FE0DA49E-A82E-4853-A9BD-C80CD6C7755C}" type="sibTrans" cxnId="{BE96EA5E-475B-4FA1-8E21-20DFB103B457}">
      <dgm:prSet/>
      <dgm:spPr/>
      <dgm:t>
        <a:bodyPr/>
        <a:lstStyle/>
        <a:p>
          <a:endParaRPr lang="en-US"/>
        </a:p>
      </dgm:t>
    </dgm:pt>
    <dgm:pt modelId="{6913CA39-1B29-48F3-9A2C-C7593F6E509C}">
      <dgm:prSet/>
      <dgm:spPr/>
      <dgm:t>
        <a:bodyPr/>
        <a:lstStyle/>
        <a:p>
          <a:r>
            <a:rPr lang="en-US" b="1"/>
            <a:t>IDENTIFICATION OF POSSIBLE PROBLEM-SOLVING APPROACHES (METHODS)	</a:t>
          </a:r>
          <a:endParaRPr lang="en-US"/>
        </a:p>
      </dgm:t>
    </dgm:pt>
    <dgm:pt modelId="{A8DDA643-FBE7-4B63-9DB5-2347A56421C6}" type="parTrans" cxnId="{7C187287-CB67-4B2C-A5BF-E74AFCFB0A35}">
      <dgm:prSet/>
      <dgm:spPr/>
      <dgm:t>
        <a:bodyPr/>
        <a:lstStyle/>
        <a:p>
          <a:endParaRPr lang="en-US"/>
        </a:p>
      </dgm:t>
    </dgm:pt>
    <dgm:pt modelId="{F24A40C2-34B2-4EB1-9A6D-68463E2847AC}" type="sibTrans" cxnId="{7C187287-CB67-4B2C-A5BF-E74AFCFB0A35}">
      <dgm:prSet/>
      <dgm:spPr/>
      <dgm:t>
        <a:bodyPr/>
        <a:lstStyle/>
        <a:p>
          <a:endParaRPr lang="en-US"/>
        </a:p>
      </dgm:t>
    </dgm:pt>
    <dgm:pt modelId="{BDB821DB-899E-46BB-92F6-F8BE6A19CAEC}">
      <dgm:prSet/>
      <dgm:spPr/>
      <dgm:t>
        <a:bodyPr/>
        <a:lstStyle/>
        <a:p>
          <a:r>
            <a:rPr lang="en-US" b="1"/>
            <a:t>TESTING OF IDENTIFIED APPROACHES (ALGORITHMS)	</a:t>
          </a:r>
          <a:endParaRPr lang="en-US"/>
        </a:p>
      </dgm:t>
    </dgm:pt>
    <dgm:pt modelId="{7CECB06A-B325-4B1D-A4BD-2CB47E77DD80}" type="parTrans" cxnId="{EBB0426F-8D1C-4DA4-B89E-F33B5FEFFEED}">
      <dgm:prSet/>
      <dgm:spPr/>
      <dgm:t>
        <a:bodyPr/>
        <a:lstStyle/>
        <a:p>
          <a:endParaRPr lang="en-US"/>
        </a:p>
      </dgm:t>
    </dgm:pt>
    <dgm:pt modelId="{85EBC0EE-845E-4E1D-BC74-F5139CDF4B40}" type="sibTrans" cxnId="{EBB0426F-8D1C-4DA4-B89E-F33B5FEFFEED}">
      <dgm:prSet/>
      <dgm:spPr/>
      <dgm:t>
        <a:bodyPr/>
        <a:lstStyle/>
        <a:p>
          <a:endParaRPr lang="en-US"/>
        </a:p>
      </dgm:t>
    </dgm:pt>
    <dgm:pt modelId="{68CC3B46-3510-431D-969E-44A05305927E}">
      <dgm:prSet/>
      <dgm:spPr/>
      <dgm:t>
        <a:bodyPr/>
        <a:lstStyle/>
        <a:p>
          <a:r>
            <a:rPr lang="en-US" b="1"/>
            <a:t>RUN AND EVALUATE SELECTED MODELS	</a:t>
          </a:r>
          <a:endParaRPr lang="en-US"/>
        </a:p>
      </dgm:t>
    </dgm:pt>
    <dgm:pt modelId="{576C18C3-94F7-4F99-A088-EDB269E9BF4F}" type="parTrans" cxnId="{3B3A0760-4DA8-4510-A944-5AFCE33AAE16}">
      <dgm:prSet/>
      <dgm:spPr/>
      <dgm:t>
        <a:bodyPr/>
        <a:lstStyle/>
        <a:p>
          <a:endParaRPr lang="en-US"/>
        </a:p>
      </dgm:t>
    </dgm:pt>
    <dgm:pt modelId="{69EEC6FD-7D24-4B67-A338-CFFB91276750}" type="sibTrans" cxnId="{3B3A0760-4DA8-4510-A944-5AFCE33AAE16}">
      <dgm:prSet/>
      <dgm:spPr/>
      <dgm:t>
        <a:bodyPr/>
        <a:lstStyle/>
        <a:p>
          <a:endParaRPr lang="en-US"/>
        </a:p>
      </dgm:t>
    </dgm:pt>
    <dgm:pt modelId="{D75C1B87-EF16-49D0-91D3-9832FBEAAC53}">
      <dgm:prSet/>
      <dgm:spPr/>
      <dgm:t>
        <a:bodyPr/>
        <a:lstStyle/>
        <a:p>
          <a:r>
            <a:rPr lang="en-US" b="1"/>
            <a:t>KEY METRICS FOR SUCCESS IN SOLVING PROBLEM UNDER CONSIDERATION	</a:t>
          </a:r>
          <a:endParaRPr lang="en-US"/>
        </a:p>
      </dgm:t>
    </dgm:pt>
    <dgm:pt modelId="{428A1AEE-9FC2-41CA-A3E9-E4049F4B1D10}" type="parTrans" cxnId="{39A58DB0-6736-4169-833F-8B2B3707C1B0}">
      <dgm:prSet/>
      <dgm:spPr/>
      <dgm:t>
        <a:bodyPr/>
        <a:lstStyle/>
        <a:p>
          <a:endParaRPr lang="en-US"/>
        </a:p>
      </dgm:t>
    </dgm:pt>
    <dgm:pt modelId="{B77DCA2C-D622-4BB1-8307-D3C6DAA68E5F}" type="sibTrans" cxnId="{39A58DB0-6736-4169-833F-8B2B3707C1B0}">
      <dgm:prSet/>
      <dgm:spPr/>
      <dgm:t>
        <a:bodyPr/>
        <a:lstStyle/>
        <a:p>
          <a:endParaRPr lang="en-US"/>
        </a:p>
      </dgm:t>
    </dgm:pt>
    <dgm:pt modelId="{CD895DA0-AAE6-4D6B-BCB9-F4EA1CDCE4C1}">
      <dgm:prSet/>
      <dgm:spPr/>
      <dgm:t>
        <a:bodyPr/>
        <a:lstStyle/>
        <a:p>
          <a:r>
            <a:rPr lang="en-US" b="1"/>
            <a:t>VISUALIZATIONS</a:t>
          </a:r>
          <a:endParaRPr lang="en-US"/>
        </a:p>
      </dgm:t>
    </dgm:pt>
    <dgm:pt modelId="{BEDF769B-7D6B-44D6-B4D4-2C7828633145}" type="parTrans" cxnId="{022BE084-9B15-4784-8D9E-6FC34B9F10F1}">
      <dgm:prSet/>
      <dgm:spPr/>
      <dgm:t>
        <a:bodyPr/>
        <a:lstStyle/>
        <a:p>
          <a:endParaRPr lang="en-US"/>
        </a:p>
      </dgm:t>
    </dgm:pt>
    <dgm:pt modelId="{9324B6A1-C8DC-48F5-A861-6FADE83BB295}" type="sibTrans" cxnId="{022BE084-9B15-4784-8D9E-6FC34B9F10F1}">
      <dgm:prSet/>
      <dgm:spPr/>
      <dgm:t>
        <a:bodyPr/>
        <a:lstStyle/>
        <a:p>
          <a:endParaRPr lang="en-US"/>
        </a:p>
      </dgm:t>
    </dgm:pt>
    <dgm:pt modelId="{8C4A2117-6D5A-40C4-9E83-E070F50FD06B}" type="pres">
      <dgm:prSet presAssocID="{28E33056-4B73-46AA-9595-64BFD1236BEB}" presName="root" presStyleCnt="0">
        <dgm:presLayoutVars>
          <dgm:dir/>
          <dgm:resizeHandles val="exact"/>
        </dgm:presLayoutVars>
      </dgm:prSet>
      <dgm:spPr/>
    </dgm:pt>
    <dgm:pt modelId="{D1D2AF48-351A-43FF-A4DC-F5B6B0D568D0}" type="pres">
      <dgm:prSet presAssocID="{7357F303-6E1A-41C4-8EFB-56D05E7AB62B}" presName="compNode" presStyleCnt="0"/>
      <dgm:spPr/>
    </dgm:pt>
    <dgm:pt modelId="{4D12EA92-29DD-45FA-90A8-4EE6F4E31501}" type="pres">
      <dgm:prSet presAssocID="{7357F303-6E1A-41C4-8EFB-56D05E7AB6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E3E96D27-9011-4494-B3ED-1E7EC5AD9526}" type="pres">
      <dgm:prSet presAssocID="{7357F303-6E1A-41C4-8EFB-56D05E7AB62B}" presName="iconSpace" presStyleCnt="0"/>
      <dgm:spPr/>
    </dgm:pt>
    <dgm:pt modelId="{C48D5FD5-C2BB-4140-82DE-5CB2F158050B}" type="pres">
      <dgm:prSet presAssocID="{7357F303-6E1A-41C4-8EFB-56D05E7AB62B}" presName="parTx" presStyleLbl="revTx" presStyleIdx="0" presStyleCnt="8">
        <dgm:presLayoutVars>
          <dgm:chMax val="0"/>
          <dgm:chPref val="0"/>
        </dgm:presLayoutVars>
      </dgm:prSet>
      <dgm:spPr/>
    </dgm:pt>
    <dgm:pt modelId="{BBA35143-DDBD-40DE-A4B9-F3D66C41B01B}" type="pres">
      <dgm:prSet presAssocID="{7357F303-6E1A-41C4-8EFB-56D05E7AB62B}" presName="txSpace" presStyleCnt="0"/>
      <dgm:spPr/>
    </dgm:pt>
    <dgm:pt modelId="{0DF9F5F4-6CF9-4B89-83D9-4CE55113E542}" type="pres">
      <dgm:prSet presAssocID="{7357F303-6E1A-41C4-8EFB-56D05E7AB62B}" presName="desTx" presStyleLbl="revTx" presStyleIdx="1" presStyleCnt="8">
        <dgm:presLayoutVars/>
      </dgm:prSet>
      <dgm:spPr/>
    </dgm:pt>
    <dgm:pt modelId="{911477E5-4CBF-47FF-9305-AB6B249D9307}" type="pres">
      <dgm:prSet presAssocID="{C6820BEF-367A-44CB-9F70-F04289FCF6FA}" presName="sibTrans" presStyleCnt="0"/>
      <dgm:spPr/>
    </dgm:pt>
    <dgm:pt modelId="{48874EF3-80CC-40FF-A0E0-BB3C22253A42}" type="pres">
      <dgm:prSet presAssocID="{47716BF1-3819-48BD-9486-0D881D8C5A47}" presName="compNode" presStyleCnt="0"/>
      <dgm:spPr/>
    </dgm:pt>
    <dgm:pt modelId="{3CB35B1D-D01C-4D55-904D-9F05C237E0F7}" type="pres">
      <dgm:prSet presAssocID="{47716BF1-3819-48BD-9486-0D881D8C5A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867C621B-3272-43B3-A966-568203A7BE94}" type="pres">
      <dgm:prSet presAssocID="{47716BF1-3819-48BD-9486-0D881D8C5A47}" presName="iconSpace" presStyleCnt="0"/>
      <dgm:spPr/>
    </dgm:pt>
    <dgm:pt modelId="{74027A1E-0153-4A0C-821C-9CE1A2586112}" type="pres">
      <dgm:prSet presAssocID="{47716BF1-3819-48BD-9486-0D881D8C5A47}" presName="parTx" presStyleLbl="revTx" presStyleIdx="2" presStyleCnt="8">
        <dgm:presLayoutVars>
          <dgm:chMax val="0"/>
          <dgm:chPref val="0"/>
        </dgm:presLayoutVars>
      </dgm:prSet>
      <dgm:spPr/>
    </dgm:pt>
    <dgm:pt modelId="{803564FA-A0A6-4C9B-86E8-1B1C8C756C84}" type="pres">
      <dgm:prSet presAssocID="{47716BF1-3819-48BD-9486-0D881D8C5A47}" presName="txSpace" presStyleCnt="0"/>
      <dgm:spPr/>
    </dgm:pt>
    <dgm:pt modelId="{7281E3FB-264A-4684-9A29-3E4E75C76A77}" type="pres">
      <dgm:prSet presAssocID="{47716BF1-3819-48BD-9486-0D881D8C5A47}" presName="desTx" presStyleLbl="revTx" presStyleIdx="3" presStyleCnt="8">
        <dgm:presLayoutVars/>
      </dgm:prSet>
      <dgm:spPr/>
    </dgm:pt>
    <dgm:pt modelId="{34078A07-D597-4312-A5DB-CD92EE16AC81}" type="pres">
      <dgm:prSet presAssocID="{95C116F6-08B6-4745-833A-A46393F8BC97}" presName="sibTrans" presStyleCnt="0"/>
      <dgm:spPr/>
    </dgm:pt>
    <dgm:pt modelId="{7297D70C-2287-4297-8B34-3915D02DFD33}" type="pres">
      <dgm:prSet presAssocID="{8003D0DE-5240-4C9E-BF6E-CE1C1FC1A99E}" presName="compNode" presStyleCnt="0"/>
      <dgm:spPr/>
    </dgm:pt>
    <dgm:pt modelId="{01254F58-C2BF-44FD-BED8-7C789E347370}" type="pres">
      <dgm:prSet presAssocID="{8003D0DE-5240-4C9E-BF6E-CE1C1FC1A9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7508B60-F012-4435-A42D-A57C08CFAE6E}" type="pres">
      <dgm:prSet presAssocID="{8003D0DE-5240-4C9E-BF6E-CE1C1FC1A99E}" presName="iconSpace" presStyleCnt="0"/>
      <dgm:spPr/>
    </dgm:pt>
    <dgm:pt modelId="{5B5AFDDC-B18C-470D-B356-2DC335226A51}" type="pres">
      <dgm:prSet presAssocID="{8003D0DE-5240-4C9E-BF6E-CE1C1FC1A99E}" presName="parTx" presStyleLbl="revTx" presStyleIdx="4" presStyleCnt="8">
        <dgm:presLayoutVars>
          <dgm:chMax val="0"/>
          <dgm:chPref val="0"/>
        </dgm:presLayoutVars>
      </dgm:prSet>
      <dgm:spPr/>
    </dgm:pt>
    <dgm:pt modelId="{7C56D694-D9ED-447A-8E8D-1676DEA433E4}" type="pres">
      <dgm:prSet presAssocID="{8003D0DE-5240-4C9E-BF6E-CE1C1FC1A99E}" presName="txSpace" presStyleCnt="0"/>
      <dgm:spPr/>
    </dgm:pt>
    <dgm:pt modelId="{1822399D-7BFF-444E-9677-923FEAC86E35}" type="pres">
      <dgm:prSet presAssocID="{8003D0DE-5240-4C9E-BF6E-CE1C1FC1A99E}" presName="desTx" presStyleLbl="revTx" presStyleIdx="5" presStyleCnt="8">
        <dgm:presLayoutVars/>
      </dgm:prSet>
      <dgm:spPr/>
    </dgm:pt>
    <dgm:pt modelId="{D02920A3-A8E6-44B9-81DE-351EA9278666}" type="pres">
      <dgm:prSet presAssocID="{619DE029-EAD8-4F77-8E2F-D1F48BA7D289}" presName="sibTrans" presStyleCnt="0"/>
      <dgm:spPr/>
    </dgm:pt>
    <dgm:pt modelId="{4E12A573-3AD6-43E0-9080-90DC0AAEF4FD}" type="pres">
      <dgm:prSet presAssocID="{36D24A95-FD6A-4D4A-B644-B1D838D3D949}" presName="compNode" presStyleCnt="0"/>
      <dgm:spPr/>
    </dgm:pt>
    <dgm:pt modelId="{90B130ED-AEE7-4342-82AD-E25C1FFEF976}" type="pres">
      <dgm:prSet presAssocID="{36D24A95-FD6A-4D4A-B644-B1D838D3D9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56F6FAC5-FBA0-40EB-9216-815498ED7249}" type="pres">
      <dgm:prSet presAssocID="{36D24A95-FD6A-4D4A-B644-B1D838D3D949}" presName="iconSpace" presStyleCnt="0"/>
      <dgm:spPr/>
    </dgm:pt>
    <dgm:pt modelId="{0E800E6A-7F22-49E6-B003-DF1C2C0F0705}" type="pres">
      <dgm:prSet presAssocID="{36D24A95-FD6A-4D4A-B644-B1D838D3D949}" presName="parTx" presStyleLbl="revTx" presStyleIdx="6" presStyleCnt="8">
        <dgm:presLayoutVars>
          <dgm:chMax val="0"/>
          <dgm:chPref val="0"/>
        </dgm:presLayoutVars>
      </dgm:prSet>
      <dgm:spPr/>
    </dgm:pt>
    <dgm:pt modelId="{2217BCC8-3492-464F-A42E-4198154F62AD}" type="pres">
      <dgm:prSet presAssocID="{36D24A95-FD6A-4D4A-B644-B1D838D3D949}" presName="txSpace" presStyleCnt="0"/>
      <dgm:spPr/>
    </dgm:pt>
    <dgm:pt modelId="{C205B7A6-84DD-471E-A718-BD5DB6BF18BE}" type="pres">
      <dgm:prSet presAssocID="{36D24A95-FD6A-4D4A-B644-B1D838D3D949}" presName="desTx" presStyleLbl="revTx" presStyleIdx="7" presStyleCnt="8">
        <dgm:presLayoutVars/>
      </dgm:prSet>
      <dgm:spPr/>
    </dgm:pt>
  </dgm:ptLst>
  <dgm:cxnLst>
    <dgm:cxn modelId="{7F8F1F02-19EC-4BD9-9DFC-B0295915A6A0}" type="presOf" srcId="{7357F303-6E1A-41C4-8EFB-56D05E7AB62B}" destId="{C48D5FD5-C2BB-4140-82DE-5CB2F158050B}" srcOrd="0" destOrd="0" presId="urn:microsoft.com/office/officeart/2018/2/layout/IconLabelDescriptionList"/>
    <dgm:cxn modelId="{33BC0E07-961B-4E3B-BCC9-22CAE40A23D8}" srcId="{28E33056-4B73-46AA-9595-64BFD1236BEB}" destId="{8003D0DE-5240-4C9E-BF6E-CE1C1FC1A99E}" srcOrd="2" destOrd="0" parTransId="{B0C1F32C-992A-4F1C-A1A2-AD3B8D4302A2}" sibTransId="{619DE029-EAD8-4F77-8E2F-D1F48BA7D289}"/>
    <dgm:cxn modelId="{4896C10A-3A55-437D-9894-C9F759835DFD}" srcId="{28E33056-4B73-46AA-9595-64BFD1236BEB}" destId="{47716BF1-3819-48BD-9486-0D881D8C5A47}" srcOrd="1" destOrd="0" parTransId="{AA98EAFA-D054-4FF5-A9BA-F9EE025DC6AA}" sibTransId="{95C116F6-08B6-4745-833A-A46393F8BC97}"/>
    <dgm:cxn modelId="{DFA50F2F-1B08-4FA3-9E64-6A57A72845FB}" type="presOf" srcId="{47716BF1-3819-48BD-9486-0D881D8C5A47}" destId="{74027A1E-0153-4A0C-821C-9CE1A2586112}" srcOrd="0" destOrd="0" presId="urn:microsoft.com/office/officeart/2018/2/layout/IconLabelDescriptionList"/>
    <dgm:cxn modelId="{8EC53C39-D9D0-4C8F-A45D-17FFA13F38B8}" srcId="{8003D0DE-5240-4C9E-BF6E-CE1C1FC1A99E}" destId="{B3C1C43E-ACA4-4718-8BF6-1F64E777DF23}" srcOrd="1" destOrd="0" parTransId="{245CB9F7-5834-434A-909C-F8106A39C6B5}" sibTransId="{9D633972-FF63-401E-B609-EE5EB52CCED0}"/>
    <dgm:cxn modelId="{B4033E39-B668-43D8-9271-BA991A30F2A6}" srcId="{28E33056-4B73-46AA-9595-64BFD1236BEB}" destId="{7357F303-6E1A-41C4-8EFB-56D05E7AB62B}" srcOrd="0" destOrd="0" parTransId="{FAC3593B-569D-4987-AC8C-2728F36CF75E}" sibTransId="{C6820BEF-367A-44CB-9F70-F04289FCF6FA}"/>
    <dgm:cxn modelId="{0827713F-E369-4C71-8599-423C31D6F997}" srcId="{8003D0DE-5240-4C9E-BF6E-CE1C1FC1A99E}" destId="{45406A48-8D3B-453F-8A3D-F94900404299}" srcOrd="2" destOrd="0" parTransId="{0DBA44E6-123F-4165-B6E8-B495377FC4EA}" sibTransId="{535B1CE9-45C9-410D-A9F7-9A39BD698E1A}"/>
    <dgm:cxn modelId="{BE96EA5E-475B-4FA1-8E21-20DFB103B457}" srcId="{28E33056-4B73-46AA-9595-64BFD1236BEB}" destId="{36D24A95-FD6A-4D4A-B644-B1D838D3D949}" srcOrd="3" destOrd="0" parTransId="{10074242-8658-4A45-890B-9DFD1417746C}" sibTransId="{FE0DA49E-A82E-4853-A9BD-C80CD6C7755C}"/>
    <dgm:cxn modelId="{3B3A0760-4DA8-4510-A944-5AFCE33AAE16}" srcId="{36D24A95-FD6A-4D4A-B644-B1D838D3D949}" destId="{68CC3B46-3510-431D-969E-44A05305927E}" srcOrd="2" destOrd="0" parTransId="{576C18C3-94F7-4F99-A088-EDB269E9BF4F}" sibTransId="{69EEC6FD-7D24-4B67-A338-CFFB91276750}"/>
    <dgm:cxn modelId="{769E9941-C50A-41EC-B4A1-5034F8CADAF5}" type="presOf" srcId="{E18D0F6C-B040-4E7B-A0EA-384E794AE11F}" destId="{1822399D-7BFF-444E-9677-923FEAC86E35}" srcOrd="0" destOrd="4" presId="urn:microsoft.com/office/officeart/2018/2/layout/IconLabelDescriptionList"/>
    <dgm:cxn modelId="{E3A1D441-C797-4811-BB4D-8421290190E2}" srcId="{47716BF1-3819-48BD-9486-0D881D8C5A47}" destId="{DFC2E1B4-3D7C-4733-BDC8-1CB7285A367F}" srcOrd="3" destOrd="0" parTransId="{55B7DEDD-D80E-4A4B-98E5-718ADDFF1AC5}" sibTransId="{C5F62C09-6C5F-459E-AED1-5D38CC28C847}"/>
    <dgm:cxn modelId="{ACC59763-D6A3-42F4-BDAA-77F7C44A3621}" srcId="{47716BF1-3819-48BD-9486-0D881D8C5A47}" destId="{33293E6A-5DD6-4ABB-ACEB-335AE6AC0C6E}" srcOrd="0" destOrd="0" parTransId="{32167F68-10B1-43C1-9B10-3DBBD76F6353}" sibTransId="{9A2936E0-39F9-4454-8B93-5230A4E6A7B2}"/>
    <dgm:cxn modelId="{D8DFD745-6489-4C56-B6F9-A939261D7283}" type="presOf" srcId="{BDB821DB-899E-46BB-92F6-F8BE6A19CAEC}" destId="{C205B7A6-84DD-471E-A718-BD5DB6BF18BE}" srcOrd="0" destOrd="1" presId="urn:microsoft.com/office/officeart/2018/2/layout/IconLabelDescriptionList"/>
    <dgm:cxn modelId="{228DD146-1D98-4F5E-A0C9-4CAFEC4E4883}" type="presOf" srcId="{530A9FDB-1611-4C02-B7B5-CD7C96BA3B5F}" destId="{1822399D-7BFF-444E-9677-923FEAC86E35}" srcOrd="0" destOrd="3" presId="urn:microsoft.com/office/officeart/2018/2/layout/IconLabelDescriptionList"/>
    <dgm:cxn modelId="{5639EC47-18CB-44DB-82F1-C86590F7D582}" srcId="{8003D0DE-5240-4C9E-BF6E-CE1C1FC1A99E}" destId="{530A9FDB-1611-4C02-B7B5-CD7C96BA3B5F}" srcOrd="3" destOrd="0" parTransId="{36421EF4-9AF8-4B23-A8FD-75852C4151E0}" sibTransId="{E038D23B-7161-4074-A13B-D70817F4D0E7}"/>
    <dgm:cxn modelId="{EBB0426F-8D1C-4DA4-B89E-F33B5FEFFEED}" srcId="{36D24A95-FD6A-4D4A-B644-B1D838D3D949}" destId="{BDB821DB-899E-46BB-92F6-F8BE6A19CAEC}" srcOrd="1" destOrd="0" parTransId="{7CECB06A-B325-4B1D-A4BD-2CB47E77DD80}" sibTransId="{85EBC0EE-845E-4E1D-BC74-F5139CDF4B40}"/>
    <dgm:cxn modelId="{23B95C70-B8F1-4D51-8D60-E501921188EA}" type="presOf" srcId="{B3C1C43E-ACA4-4718-8BF6-1F64E777DF23}" destId="{1822399D-7BFF-444E-9677-923FEAC86E35}" srcOrd="0" destOrd="1" presId="urn:microsoft.com/office/officeart/2018/2/layout/IconLabelDescriptionList"/>
    <dgm:cxn modelId="{7A96D852-69A1-46B9-B770-529FB765AB42}" srcId="{47716BF1-3819-48BD-9486-0D881D8C5A47}" destId="{D49E2474-A768-406C-8D7F-0F3AE50B13C4}" srcOrd="2" destOrd="0" parTransId="{0223731E-2E36-498D-B5DF-630B05BCA45C}" sibTransId="{2C623F36-4A68-47E1-B232-B9D477C5A60B}"/>
    <dgm:cxn modelId="{778B0753-01E8-461A-BF95-AC3D033ABC14}" type="presOf" srcId="{A176BC48-1D4E-490D-990B-8D096A6B3C99}" destId="{1822399D-7BFF-444E-9677-923FEAC86E35}" srcOrd="0" destOrd="0" presId="urn:microsoft.com/office/officeart/2018/2/layout/IconLabelDescriptionList"/>
    <dgm:cxn modelId="{10271F58-1C2A-4ED5-8510-F62AB36CD239}" type="presOf" srcId="{CD895DA0-AAE6-4D6B-BCB9-F4EA1CDCE4C1}" destId="{C205B7A6-84DD-471E-A718-BD5DB6BF18BE}" srcOrd="0" destOrd="4" presId="urn:microsoft.com/office/officeart/2018/2/layout/IconLabelDescriptionList"/>
    <dgm:cxn modelId="{022BE084-9B15-4784-8D9E-6FC34B9F10F1}" srcId="{36D24A95-FD6A-4D4A-B644-B1D838D3D949}" destId="{CD895DA0-AAE6-4D6B-BCB9-F4EA1CDCE4C1}" srcOrd="4" destOrd="0" parTransId="{BEDF769B-7D6B-44D6-B4D4-2C7828633145}" sibTransId="{9324B6A1-C8DC-48F5-A861-6FADE83BB295}"/>
    <dgm:cxn modelId="{7C187287-CB67-4B2C-A5BF-E74AFCFB0A35}" srcId="{36D24A95-FD6A-4D4A-B644-B1D838D3D949}" destId="{6913CA39-1B29-48F3-9A2C-C7593F6E509C}" srcOrd="0" destOrd="0" parTransId="{A8DDA643-FBE7-4B63-9DB5-2347A56421C6}" sibTransId="{F24A40C2-34B2-4EB1-9A6D-68463E2847AC}"/>
    <dgm:cxn modelId="{FBBDE987-2E89-4E12-A784-FAB01CDC1204}" type="presOf" srcId="{33293E6A-5DD6-4ABB-ACEB-335AE6AC0C6E}" destId="{7281E3FB-264A-4684-9A29-3E4E75C76A77}" srcOrd="0" destOrd="0" presId="urn:microsoft.com/office/officeart/2018/2/layout/IconLabelDescriptionList"/>
    <dgm:cxn modelId="{3456D699-F638-4A19-8EF8-280F3DE64202}" type="presOf" srcId="{D75C1B87-EF16-49D0-91D3-9832FBEAAC53}" destId="{C205B7A6-84DD-471E-A718-BD5DB6BF18BE}" srcOrd="0" destOrd="3" presId="urn:microsoft.com/office/officeart/2018/2/layout/IconLabelDescriptionList"/>
    <dgm:cxn modelId="{D97C349C-6E3A-443E-8B44-8D3A4B37F70E}" type="presOf" srcId="{34CD0473-8914-43F4-A089-160644D656EC}" destId="{7281E3FB-264A-4684-9A29-3E4E75C76A77}" srcOrd="0" destOrd="1" presId="urn:microsoft.com/office/officeart/2018/2/layout/IconLabelDescriptionList"/>
    <dgm:cxn modelId="{44B99AAB-2D53-4726-A743-8DEBD225A4FF}" srcId="{8003D0DE-5240-4C9E-BF6E-CE1C1FC1A99E}" destId="{E18D0F6C-B040-4E7B-A0EA-384E794AE11F}" srcOrd="4" destOrd="0" parTransId="{44DAB45C-124A-4CD4-AA7E-2BCDDDD7811F}" sibTransId="{8C8E3FBE-909D-4E22-88D4-C514B968F66F}"/>
    <dgm:cxn modelId="{21DF18B0-2811-4FBF-B4BA-80BB5D99F1F0}" type="presOf" srcId="{45406A48-8D3B-453F-8A3D-F94900404299}" destId="{1822399D-7BFF-444E-9677-923FEAC86E35}" srcOrd="0" destOrd="2" presId="urn:microsoft.com/office/officeart/2018/2/layout/IconLabelDescriptionList"/>
    <dgm:cxn modelId="{39A58DB0-6736-4169-833F-8B2B3707C1B0}" srcId="{36D24A95-FD6A-4D4A-B644-B1D838D3D949}" destId="{D75C1B87-EF16-49D0-91D3-9832FBEAAC53}" srcOrd="3" destOrd="0" parTransId="{428A1AEE-9FC2-41CA-A3E9-E4049F4B1D10}" sibTransId="{B77DCA2C-D622-4BB1-8307-D3C6DAA68E5F}"/>
    <dgm:cxn modelId="{90F6CAB4-90B0-4C17-B533-60EFDC2A2CF7}" type="presOf" srcId="{8003D0DE-5240-4C9E-BF6E-CE1C1FC1A99E}" destId="{5B5AFDDC-B18C-470D-B356-2DC335226A51}" srcOrd="0" destOrd="0" presId="urn:microsoft.com/office/officeart/2018/2/layout/IconLabelDescriptionList"/>
    <dgm:cxn modelId="{E93C5DB5-30A1-4595-AAC7-08FC19C0FE0A}" type="presOf" srcId="{68CC3B46-3510-431D-969E-44A05305927E}" destId="{C205B7A6-84DD-471E-A718-BD5DB6BF18BE}" srcOrd="0" destOrd="2" presId="urn:microsoft.com/office/officeart/2018/2/layout/IconLabelDescriptionList"/>
    <dgm:cxn modelId="{BAC052C8-49D4-42D0-BC69-2035B19B4B48}" type="presOf" srcId="{DFC2E1B4-3D7C-4733-BDC8-1CB7285A367F}" destId="{7281E3FB-264A-4684-9A29-3E4E75C76A77}" srcOrd="0" destOrd="3" presId="urn:microsoft.com/office/officeart/2018/2/layout/IconLabelDescriptionList"/>
    <dgm:cxn modelId="{F77387C9-9E06-41F8-B9F9-6ED8C95D4CB5}" type="presOf" srcId="{D49E2474-A768-406C-8D7F-0F3AE50B13C4}" destId="{7281E3FB-264A-4684-9A29-3E4E75C76A77}" srcOrd="0" destOrd="2" presId="urn:microsoft.com/office/officeart/2018/2/layout/IconLabelDescriptionList"/>
    <dgm:cxn modelId="{39E7CACC-2961-44C2-8147-E4B931289299}" type="presOf" srcId="{36D24A95-FD6A-4D4A-B644-B1D838D3D949}" destId="{0E800E6A-7F22-49E6-B003-DF1C2C0F0705}" srcOrd="0" destOrd="0" presId="urn:microsoft.com/office/officeart/2018/2/layout/IconLabelDescriptionList"/>
    <dgm:cxn modelId="{A6B85CCF-58B8-4B5C-A8DD-F6889AA5255D}" type="presOf" srcId="{28E33056-4B73-46AA-9595-64BFD1236BEB}" destId="{8C4A2117-6D5A-40C4-9E83-E070F50FD06B}" srcOrd="0" destOrd="0" presId="urn:microsoft.com/office/officeart/2018/2/layout/IconLabelDescriptionList"/>
    <dgm:cxn modelId="{287578DF-8D6E-48C4-9554-DC3822C3C40B}" srcId="{8003D0DE-5240-4C9E-BF6E-CE1C1FC1A99E}" destId="{A176BC48-1D4E-490D-990B-8D096A6B3C99}" srcOrd="0" destOrd="0" parTransId="{CC343BE9-6B0A-4156-9851-BC58DCC087D4}" sibTransId="{BEFCDB2A-D6BE-4047-9D1C-9A39BBA02E0B}"/>
    <dgm:cxn modelId="{484873E4-8C0D-4E00-AF2F-20E767AE7E40}" srcId="{47716BF1-3819-48BD-9486-0D881D8C5A47}" destId="{34CD0473-8914-43F4-A089-160644D656EC}" srcOrd="1" destOrd="0" parTransId="{6138F2F0-204B-4A51-9BA3-1FB2EBA7F7ED}" sibTransId="{A6E9CAA0-06C6-496E-B7D9-87A47A425B90}"/>
    <dgm:cxn modelId="{543ACDEF-9FE0-481E-A086-0201F78B369D}" type="presOf" srcId="{6913CA39-1B29-48F3-9A2C-C7593F6E509C}" destId="{C205B7A6-84DD-471E-A718-BD5DB6BF18BE}" srcOrd="0" destOrd="0" presId="urn:microsoft.com/office/officeart/2018/2/layout/IconLabelDescriptionList"/>
    <dgm:cxn modelId="{B35A4E4F-90B7-4444-B60B-D5A1457B030B}" type="presParOf" srcId="{8C4A2117-6D5A-40C4-9E83-E070F50FD06B}" destId="{D1D2AF48-351A-43FF-A4DC-F5B6B0D568D0}" srcOrd="0" destOrd="0" presId="urn:microsoft.com/office/officeart/2018/2/layout/IconLabelDescriptionList"/>
    <dgm:cxn modelId="{7B14A7E2-3801-46E8-BE12-776FF4C67C76}" type="presParOf" srcId="{D1D2AF48-351A-43FF-A4DC-F5B6B0D568D0}" destId="{4D12EA92-29DD-45FA-90A8-4EE6F4E31501}" srcOrd="0" destOrd="0" presId="urn:microsoft.com/office/officeart/2018/2/layout/IconLabelDescriptionList"/>
    <dgm:cxn modelId="{1A22EFE6-5909-4F7F-A010-2F09996F6505}" type="presParOf" srcId="{D1D2AF48-351A-43FF-A4DC-F5B6B0D568D0}" destId="{E3E96D27-9011-4494-B3ED-1E7EC5AD9526}" srcOrd="1" destOrd="0" presId="urn:microsoft.com/office/officeart/2018/2/layout/IconLabelDescriptionList"/>
    <dgm:cxn modelId="{DB25DC67-2E33-4EDB-8FF8-E9397FFD0949}" type="presParOf" srcId="{D1D2AF48-351A-43FF-A4DC-F5B6B0D568D0}" destId="{C48D5FD5-C2BB-4140-82DE-5CB2F158050B}" srcOrd="2" destOrd="0" presId="urn:microsoft.com/office/officeart/2018/2/layout/IconLabelDescriptionList"/>
    <dgm:cxn modelId="{A3BF5C89-1D56-4EEE-8F98-FE84919D85F6}" type="presParOf" srcId="{D1D2AF48-351A-43FF-A4DC-F5B6B0D568D0}" destId="{BBA35143-DDBD-40DE-A4B9-F3D66C41B01B}" srcOrd="3" destOrd="0" presId="urn:microsoft.com/office/officeart/2018/2/layout/IconLabelDescriptionList"/>
    <dgm:cxn modelId="{50D78F02-1E2C-43E8-89AA-17A7CA676611}" type="presParOf" srcId="{D1D2AF48-351A-43FF-A4DC-F5B6B0D568D0}" destId="{0DF9F5F4-6CF9-4B89-83D9-4CE55113E542}" srcOrd="4" destOrd="0" presId="urn:microsoft.com/office/officeart/2018/2/layout/IconLabelDescriptionList"/>
    <dgm:cxn modelId="{5C822FB1-2898-4555-AD7C-AE42D16F711C}" type="presParOf" srcId="{8C4A2117-6D5A-40C4-9E83-E070F50FD06B}" destId="{911477E5-4CBF-47FF-9305-AB6B249D9307}" srcOrd="1" destOrd="0" presId="urn:microsoft.com/office/officeart/2018/2/layout/IconLabelDescriptionList"/>
    <dgm:cxn modelId="{774C236D-B450-40BF-BA28-489809097C1F}" type="presParOf" srcId="{8C4A2117-6D5A-40C4-9E83-E070F50FD06B}" destId="{48874EF3-80CC-40FF-A0E0-BB3C22253A42}" srcOrd="2" destOrd="0" presId="urn:microsoft.com/office/officeart/2018/2/layout/IconLabelDescriptionList"/>
    <dgm:cxn modelId="{BDE402B5-D7EE-4CA1-9060-F0A00A7B8266}" type="presParOf" srcId="{48874EF3-80CC-40FF-A0E0-BB3C22253A42}" destId="{3CB35B1D-D01C-4D55-904D-9F05C237E0F7}" srcOrd="0" destOrd="0" presId="urn:microsoft.com/office/officeart/2018/2/layout/IconLabelDescriptionList"/>
    <dgm:cxn modelId="{6D6DFEA3-569D-457A-AB13-12FABE082F36}" type="presParOf" srcId="{48874EF3-80CC-40FF-A0E0-BB3C22253A42}" destId="{867C621B-3272-43B3-A966-568203A7BE94}" srcOrd="1" destOrd="0" presId="urn:microsoft.com/office/officeart/2018/2/layout/IconLabelDescriptionList"/>
    <dgm:cxn modelId="{6EF4AA74-680E-43E0-AE18-234C1BA2247F}" type="presParOf" srcId="{48874EF3-80CC-40FF-A0E0-BB3C22253A42}" destId="{74027A1E-0153-4A0C-821C-9CE1A2586112}" srcOrd="2" destOrd="0" presId="urn:microsoft.com/office/officeart/2018/2/layout/IconLabelDescriptionList"/>
    <dgm:cxn modelId="{0162245B-B933-44C4-926F-14A21064A238}" type="presParOf" srcId="{48874EF3-80CC-40FF-A0E0-BB3C22253A42}" destId="{803564FA-A0A6-4C9B-86E8-1B1C8C756C84}" srcOrd="3" destOrd="0" presId="urn:microsoft.com/office/officeart/2018/2/layout/IconLabelDescriptionList"/>
    <dgm:cxn modelId="{8A079953-DFB7-4D99-86C0-5B0D14D70C3B}" type="presParOf" srcId="{48874EF3-80CC-40FF-A0E0-BB3C22253A42}" destId="{7281E3FB-264A-4684-9A29-3E4E75C76A77}" srcOrd="4" destOrd="0" presId="urn:microsoft.com/office/officeart/2018/2/layout/IconLabelDescriptionList"/>
    <dgm:cxn modelId="{F67FB9C7-1975-4C21-817E-270D508A03F5}" type="presParOf" srcId="{8C4A2117-6D5A-40C4-9E83-E070F50FD06B}" destId="{34078A07-D597-4312-A5DB-CD92EE16AC81}" srcOrd="3" destOrd="0" presId="urn:microsoft.com/office/officeart/2018/2/layout/IconLabelDescriptionList"/>
    <dgm:cxn modelId="{B18648FE-FC63-4327-8A43-A47D48A3F52A}" type="presParOf" srcId="{8C4A2117-6D5A-40C4-9E83-E070F50FD06B}" destId="{7297D70C-2287-4297-8B34-3915D02DFD33}" srcOrd="4" destOrd="0" presId="urn:microsoft.com/office/officeart/2018/2/layout/IconLabelDescriptionList"/>
    <dgm:cxn modelId="{D2270588-D416-460E-A536-A2F51ADA6F2E}" type="presParOf" srcId="{7297D70C-2287-4297-8B34-3915D02DFD33}" destId="{01254F58-C2BF-44FD-BED8-7C789E347370}" srcOrd="0" destOrd="0" presId="urn:microsoft.com/office/officeart/2018/2/layout/IconLabelDescriptionList"/>
    <dgm:cxn modelId="{6F8BBE86-8AE1-45C5-9332-C96FF3AB169E}" type="presParOf" srcId="{7297D70C-2287-4297-8B34-3915D02DFD33}" destId="{27508B60-F012-4435-A42D-A57C08CFAE6E}" srcOrd="1" destOrd="0" presId="urn:microsoft.com/office/officeart/2018/2/layout/IconLabelDescriptionList"/>
    <dgm:cxn modelId="{56C745A2-4E78-46AE-85F2-BB37149E0898}" type="presParOf" srcId="{7297D70C-2287-4297-8B34-3915D02DFD33}" destId="{5B5AFDDC-B18C-470D-B356-2DC335226A51}" srcOrd="2" destOrd="0" presId="urn:microsoft.com/office/officeart/2018/2/layout/IconLabelDescriptionList"/>
    <dgm:cxn modelId="{44FA369E-4C88-43DB-91E3-C8BB549F7339}" type="presParOf" srcId="{7297D70C-2287-4297-8B34-3915D02DFD33}" destId="{7C56D694-D9ED-447A-8E8D-1676DEA433E4}" srcOrd="3" destOrd="0" presId="urn:microsoft.com/office/officeart/2018/2/layout/IconLabelDescriptionList"/>
    <dgm:cxn modelId="{645DDA2D-1E2A-4724-A139-DCC4B5D1B580}" type="presParOf" srcId="{7297D70C-2287-4297-8B34-3915D02DFD33}" destId="{1822399D-7BFF-444E-9677-923FEAC86E35}" srcOrd="4" destOrd="0" presId="urn:microsoft.com/office/officeart/2018/2/layout/IconLabelDescriptionList"/>
    <dgm:cxn modelId="{A09EA0D2-14BE-4199-84C9-F4759A786BBF}" type="presParOf" srcId="{8C4A2117-6D5A-40C4-9E83-E070F50FD06B}" destId="{D02920A3-A8E6-44B9-81DE-351EA9278666}" srcOrd="5" destOrd="0" presId="urn:microsoft.com/office/officeart/2018/2/layout/IconLabelDescriptionList"/>
    <dgm:cxn modelId="{B87EB121-DF43-4AE7-969A-BFEF0566E11E}" type="presParOf" srcId="{8C4A2117-6D5A-40C4-9E83-E070F50FD06B}" destId="{4E12A573-3AD6-43E0-9080-90DC0AAEF4FD}" srcOrd="6" destOrd="0" presId="urn:microsoft.com/office/officeart/2018/2/layout/IconLabelDescriptionList"/>
    <dgm:cxn modelId="{56028A21-270D-48EB-81CD-E9FF0FC2C412}" type="presParOf" srcId="{4E12A573-3AD6-43E0-9080-90DC0AAEF4FD}" destId="{90B130ED-AEE7-4342-82AD-E25C1FFEF976}" srcOrd="0" destOrd="0" presId="urn:microsoft.com/office/officeart/2018/2/layout/IconLabelDescriptionList"/>
    <dgm:cxn modelId="{B0D82149-9DAC-4890-97ED-BA12A3BBDB5B}" type="presParOf" srcId="{4E12A573-3AD6-43E0-9080-90DC0AAEF4FD}" destId="{56F6FAC5-FBA0-40EB-9216-815498ED7249}" srcOrd="1" destOrd="0" presId="urn:microsoft.com/office/officeart/2018/2/layout/IconLabelDescriptionList"/>
    <dgm:cxn modelId="{08F1A9E8-B360-433C-999B-7CED85E1F826}" type="presParOf" srcId="{4E12A573-3AD6-43E0-9080-90DC0AAEF4FD}" destId="{0E800E6A-7F22-49E6-B003-DF1C2C0F0705}" srcOrd="2" destOrd="0" presId="urn:microsoft.com/office/officeart/2018/2/layout/IconLabelDescriptionList"/>
    <dgm:cxn modelId="{29A4A77C-4B43-481F-A613-646E908293C9}" type="presParOf" srcId="{4E12A573-3AD6-43E0-9080-90DC0AAEF4FD}" destId="{2217BCC8-3492-464F-A42E-4198154F62AD}" srcOrd="3" destOrd="0" presId="urn:microsoft.com/office/officeart/2018/2/layout/IconLabelDescriptionList"/>
    <dgm:cxn modelId="{F22A9343-274C-478A-87AF-A7680436C300}" type="presParOf" srcId="{4E12A573-3AD6-43E0-9080-90DC0AAEF4FD}" destId="{C205B7A6-84DD-471E-A718-BD5DB6BF18B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9D1A8-F6E2-4F0E-B076-F063668A344F}"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151273-B123-4488-B849-56E9331A1553}">
      <dgm:prSet/>
      <dgm:spPr/>
      <dgm:t>
        <a:bodyPr/>
        <a:lstStyle/>
        <a:p>
          <a:pPr>
            <a:lnSpc>
              <a:spcPct val="100000"/>
            </a:lnSpc>
            <a:defRPr b="1"/>
          </a:pPr>
          <a:endParaRPr lang="en-US" dirty="0"/>
        </a:p>
      </dgm:t>
    </dgm:pt>
    <dgm:pt modelId="{BF312094-1918-46E4-9B0A-C82539452187}" type="parTrans" cxnId="{FD57E690-0C52-4BC0-BD52-6B8A468FD449}">
      <dgm:prSet/>
      <dgm:spPr/>
      <dgm:t>
        <a:bodyPr/>
        <a:lstStyle/>
        <a:p>
          <a:endParaRPr lang="en-US"/>
        </a:p>
      </dgm:t>
    </dgm:pt>
    <dgm:pt modelId="{50F2DDBC-405E-4909-9187-1051AE920086}" type="sibTrans" cxnId="{FD57E690-0C52-4BC0-BD52-6B8A468FD449}">
      <dgm:prSet/>
      <dgm:spPr/>
      <dgm:t>
        <a:bodyPr/>
        <a:lstStyle/>
        <a:p>
          <a:endParaRPr lang="en-US"/>
        </a:p>
      </dgm:t>
    </dgm:pt>
    <dgm:pt modelId="{661EB094-B736-435E-99F3-1A9E72D0BBE7}">
      <dgm:prSet/>
      <dgm:spPr/>
      <dgm:t>
        <a:bodyPr/>
        <a:lstStyle/>
        <a:p>
          <a:pPr>
            <a:lnSpc>
              <a:spcPct val="100000"/>
            </a:lnSpc>
          </a:pPr>
          <a:r>
            <a:rPr lang="en-US" b="1"/>
            <a:t>INTERPRETATION OF THE RESULTS	</a:t>
          </a:r>
          <a:endParaRPr lang="en-US"/>
        </a:p>
      </dgm:t>
    </dgm:pt>
    <dgm:pt modelId="{477A9608-73AF-4195-8321-C22F13DA4B1D}" type="parTrans" cxnId="{99B0BDAC-34C2-42C6-BB82-603EAD376DC1}">
      <dgm:prSet/>
      <dgm:spPr/>
      <dgm:t>
        <a:bodyPr/>
        <a:lstStyle/>
        <a:p>
          <a:endParaRPr lang="en-US"/>
        </a:p>
      </dgm:t>
    </dgm:pt>
    <dgm:pt modelId="{CABFEA51-940C-4B39-A46E-0A5AE372A6E5}" type="sibTrans" cxnId="{99B0BDAC-34C2-42C6-BB82-603EAD376DC1}">
      <dgm:prSet/>
      <dgm:spPr/>
      <dgm:t>
        <a:bodyPr/>
        <a:lstStyle/>
        <a:p>
          <a:endParaRPr lang="en-US"/>
        </a:p>
      </dgm:t>
    </dgm:pt>
    <dgm:pt modelId="{93D2018E-F66F-4BFE-8745-B92D0FC00E04}">
      <dgm:prSet/>
      <dgm:spPr/>
      <dgm:t>
        <a:bodyPr/>
        <a:lstStyle/>
        <a:p>
          <a:pPr>
            <a:lnSpc>
              <a:spcPct val="100000"/>
            </a:lnSpc>
            <a:defRPr b="1"/>
          </a:pPr>
          <a:r>
            <a:rPr lang="en-US" b="1"/>
            <a:t>CONCLUSION	</a:t>
          </a:r>
          <a:endParaRPr lang="en-US"/>
        </a:p>
      </dgm:t>
    </dgm:pt>
    <dgm:pt modelId="{72D809E5-0775-4298-B8BA-176C5AEE6035}" type="parTrans" cxnId="{BBE410E5-B8F0-40B5-BD2E-2ABB9441A181}">
      <dgm:prSet/>
      <dgm:spPr/>
      <dgm:t>
        <a:bodyPr/>
        <a:lstStyle/>
        <a:p>
          <a:endParaRPr lang="en-US"/>
        </a:p>
      </dgm:t>
    </dgm:pt>
    <dgm:pt modelId="{53714DCF-0838-410A-8CF2-735F2A6B61F8}" type="sibTrans" cxnId="{BBE410E5-B8F0-40B5-BD2E-2ABB9441A181}">
      <dgm:prSet/>
      <dgm:spPr/>
      <dgm:t>
        <a:bodyPr/>
        <a:lstStyle/>
        <a:p>
          <a:endParaRPr lang="en-US"/>
        </a:p>
      </dgm:t>
    </dgm:pt>
    <dgm:pt modelId="{6083028B-80E5-4289-AD67-D62969BB29CE}">
      <dgm:prSet/>
      <dgm:spPr/>
      <dgm:t>
        <a:bodyPr/>
        <a:lstStyle/>
        <a:p>
          <a:pPr>
            <a:lnSpc>
              <a:spcPct val="100000"/>
            </a:lnSpc>
          </a:pPr>
          <a:r>
            <a:rPr lang="en-US" b="1"/>
            <a:t>KEY FINDINGS AND CONCLUSIONS OF THE STUDY	</a:t>
          </a:r>
          <a:endParaRPr lang="en-US"/>
        </a:p>
      </dgm:t>
    </dgm:pt>
    <dgm:pt modelId="{0C1A27AD-C36D-4E57-B991-03E1D99C4C93}" type="parTrans" cxnId="{4C4414F8-2FBC-44E3-8CBB-33119C3CB860}">
      <dgm:prSet/>
      <dgm:spPr/>
      <dgm:t>
        <a:bodyPr/>
        <a:lstStyle/>
        <a:p>
          <a:endParaRPr lang="en-US"/>
        </a:p>
      </dgm:t>
    </dgm:pt>
    <dgm:pt modelId="{6B609C3D-6D27-4E95-A6F7-D4AF0AA72FAC}" type="sibTrans" cxnId="{4C4414F8-2FBC-44E3-8CBB-33119C3CB860}">
      <dgm:prSet/>
      <dgm:spPr/>
      <dgm:t>
        <a:bodyPr/>
        <a:lstStyle/>
        <a:p>
          <a:endParaRPr lang="en-US"/>
        </a:p>
      </dgm:t>
    </dgm:pt>
    <dgm:pt modelId="{A90202FE-A0E8-4CC7-A334-8741AD604F48}">
      <dgm:prSet/>
      <dgm:spPr/>
      <dgm:t>
        <a:bodyPr/>
        <a:lstStyle/>
        <a:p>
          <a:pPr>
            <a:lnSpc>
              <a:spcPct val="100000"/>
            </a:lnSpc>
          </a:pPr>
          <a:r>
            <a:rPr lang="en-US" b="1"/>
            <a:t>LEARNING OUTCOMES OF THE STUDY IN RESPECT OF DATA SCIENCE	</a:t>
          </a:r>
          <a:endParaRPr lang="en-US"/>
        </a:p>
      </dgm:t>
    </dgm:pt>
    <dgm:pt modelId="{21FD0713-FCFF-48E0-8015-62302319437A}" type="parTrans" cxnId="{F3BF89B0-60BD-497C-9EE2-84DF78EEBB0D}">
      <dgm:prSet/>
      <dgm:spPr/>
      <dgm:t>
        <a:bodyPr/>
        <a:lstStyle/>
        <a:p>
          <a:endParaRPr lang="en-US"/>
        </a:p>
      </dgm:t>
    </dgm:pt>
    <dgm:pt modelId="{2FA1294B-A217-42DE-809A-8C641298A0B6}" type="sibTrans" cxnId="{F3BF89B0-60BD-497C-9EE2-84DF78EEBB0D}">
      <dgm:prSet/>
      <dgm:spPr/>
      <dgm:t>
        <a:bodyPr/>
        <a:lstStyle/>
        <a:p>
          <a:endParaRPr lang="en-US"/>
        </a:p>
      </dgm:t>
    </dgm:pt>
    <dgm:pt modelId="{1CD1EFD2-A0C6-406C-9AC2-18464404840E}">
      <dgm:prSet/>
      <dgm:spPr/>
      <dgm:t>
        <a:bodyPr/>
        <a:lstStyle/>
        <a:p>
          <a:pPr>
            <a:lnSpc>
              <a:spcPct val="100000"/>
            </a:lnSpc>
          </a:pPr>
          <a:r>
            <a:rPr lang="en-US" b="1"/>
            <a:t>LIMITATIONS OF THIS WORK AND SCOPE FOR FUTURE WORK</a:t>
          </a:r>
          <a:endParaRPr lang="en-US"/>
        </a:p>
      </dgm:t>
    </dgm:pt>
    <dgm:pt modelId="{C279E30F-8B72-4C74-95A2-B09D74D6B5DB}" type="parTrans" cxnId="{3DF8607D-4A3F-4CBE-8F2D-D6ABDF5C5C97}">
      <dgm:prSet/>
      <dgm:spPr/>
      <dgm:t>
        <a:bodyPr/>
        <a:lstStyle/>
        <a:p>
          <a:endParaRPr lang="en-US"/>
        </a:p>
      </dgm:t>
    </dgm:pt>
    <dgm:pt modelId="{6B6B2092-08C4-46E4-B134-F316BCF75186}" type="sibTrans" cxnId="{3DF8607D-4A3F-4CBE-8F2D-D6ABDF5C5C97}">
      <dgm:prSet/>
      <dgm:spPr/>
      <dgm:t>
        <a:bodyPr/>
        <a:lstStyle/>
        <a:p>
          <a:endParaRPr lang="en-US"/>
        </a:p>
      </dgm:t>
    </dgm:pt>
    <dgm:pt modelId="{7755009F-ACC4-49BD-841D-DF49B2EC1AD5}" type="pres">
      <dgm:prSet presAssocID="{AC69D1A8-F6E2-4F0E-B076-F063668A344F}" presName="root" presStyleCnt="0">
        <dgm:presLayoutVars>
          <dgm:dir/>
          <dgm:resizeHandles val="exact"/>
        </dgm:presLayoutVars>
      </dgm:prSet>
      <dgm:spPr/>
    </dgm:pt>
    <dgm:pt modelId="{380803A0-E428-4D56-BB16-71A9726F5369}" type="pres">
      <dgm:prSet presAssocID="{83151273-B123-4488-B849-56E9331A1553}" presName="compNode" presStyleCnt="0"/>
      <dgm:spPr/>
    </dgm:pt>
    <dgm:pt modelId="{DDB2B17E-E04A-4908-B12F-7F1743E860DD}" type="pres">
      <dgm:prSet presAssocID="{83151273-B123-4488-B849-56E9331A15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17B3477-625C-4B34-A35A-08F3E1F0D20D}" type="pres">
      <dgm:prSet presAssocID="{83151273-B123-4488-B849-56E9331A1553}" presName="iconSpace" presStyleCnt="0"/>
      <dgm:spPr/>
    </dgm:pt>
    <dgm:pt modelId="{E617610F-4913-49B9-921C-6DE3BE699CCB}" type="pres">
      <dgm:prSet presAssocID="{83151273-B123-4488-B849-56E9331A1553}" presName="parTx" presStyleLbl="revTx" presStyleIdx="0" presStyleCnt="4">
        <dgm:presLayoutVars>
          <dgm:chMax val="0"/>
          <dgm:chPref val="0"/>
        </dgm:presLayoutVars>
      </dgm:prSet>
      <dgm:spPr/>
    </dgm:pt>
    <dgm:pt modelId="{1A0A7592-1476-4BCC-80CA-2D506DB814C3}" type="pres">
      <dgm:prSet presAssocID="{83151273-B123-4488-B849-56E9331A1553}" presName="txSpace" presStyleCnt="0"/>
      <dgm:spPr/>
    </dgm:pt>
    <dgm:pt modelId="{C83915E2-E57B-4C04-8252-D0F8FC2FE151}" type="pres">
      <dgm:prSet presAssocID="{83151273-B123-4488-B849-56E9331A1553}" presName="desTx" presStyleLbl="revTx" presStyleIdx="1" presStyleCnt="4">
        <dgm:presLayoutVars/>
      </dgm:prSet>
      <dgm:spPr/>
    </dgm:pt>
    <dgm:pt modelId="{F93ECFEE-7D45-46FF-A0B6-92D016DB94D8}" type="pres">
      <dgm:prSet presAssocID="{50F2DDBC-405E-4909-9187-1051AE920086}" presName="sibTrans" presStyleCnt="0"/>
      <dgm:spPr/>
    </dgm:pt>
    <dgm:pt modelId="{8BA7810F-D0B8-4F0B-B3A9-AF34796F0E89}" type="pres">
      <dgm:prSet presAssocID="{93D2018E-F66F-4BFE-8745-B92D0FC00E04}" presName="compNode" presStyleCnt="0"/>
      <dgm:spPr/>
    </dgm:pt>
    <dgm:pt modelId="{F384A2F8-808F-4C17-A80A-E307D8367747}" type="pres">
      <dgm:prSet presAssocID="{93D2018E-F66F-4BFE-8745-B92D0FC00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BCE59C1-CE52-42F0-8BA9-F7A2CB11F72F}" type="pres">
      <dgm:prSet presAssocID="{93D2018E-F66F-4BFE-8745-B92D0FC00E04}" presName="iconSpace" presStyleCnt="0"/>
      <dgm:spPr/>
    </dgm:pt>
    <dgm:pt modelId="{0B2DB2A5-06FD-4C11-9BAA-87E3F6F97BED}" type="pres">
      <dgm:prSet presAssocID="{93D2018E-F66F-4BFE-8745-B92D0FC00E04}" presName="parTx" presStyleLbl="revTx" presStyleIdx="2" presStyleCnt="4">
        <dgm:presLayoutVars>
          <dgm:chMax val="0"/>
          <dgm:chPref val="0"/>
        </dgm:presLayoutVars>
      </dgm:prSet>
      <dgm:spPr/>
    </dgm:pt>
    <dgm:pt modelId="{E974D04D-F139-482F-8A66-DB22E238A2D9}" type="pres">
      <dgm:prSet presAssocID="{93D2018E-F66F-4BFE-8745-B92D0FC00E04}" presName="txSpace" presStyleCnt="0"/>
      <dgm:spPr/>
    </dgm:pt>
    <dgm:pt modelId="{081AFC9E-9042-46F6-8528-4311ECBE58F0}" type="pres">
      <dgm:prSet presAssocID="{93D2018E-F66F-4BFE-8745-B92D0FC00E04}" presName="desTx" presStyleLbl="revTx" presStyleIdx="3" presStyleCnt="4">
        <dgm:presLayoutVars/>
      </dgm:prSet>
      <dgm:spPr/>
    </dgm:pt>
  </dgm:ptLst>
  <dgm:cxnLst>
    <dgm:cxn modelId="{4B93A130-ED66-4A22-A339-36051338C672}" type="presOf" srcId="{93D2018E-F66F-4BFE-8745-B92D0FC00E04}" destId="{0B2DB2A5-06FD-4C11-9BAA-87E3F6F97BED}" srcOrd="0" destOrd="0" presId="urn:microsoft.com/office/officeart/2018/5/layout/CenteredIconLabelDescriptionList"/>
    <dgm:cxn modelId="{5734FF30-9DD9-40AE-8F9E-D47A3371E5F0}" type="presOf" srcId="{83151273-B123-4488-B849-56E9331A1553}" destId="{E617610F-4913-49B9-921C-6DE3BE699CCB}" srcOrd="0" destOrd="0" presId="urn:microsoft.com/office/officeart/2018/5/layout/CenteredIconLabelDescriptionList"/>
    <dgm:cxn modelId="{C0A8ED33-FCFE-4220-9C5C-BBA30C5BDD68}" type="presOf" srcId="{A90202FE-A0E8-4CC7-A334-8741AD604F48}" destId="{081AFC9E-9042-46F6-8528-4311ECBE58F0}" srcOrd="0" destOrd="1" presId="urn:microsoft.com/office/officeart/2018/5/layout/CenteredIconLabelDescriptionList"/>
    <dgm:cxn modelId="{3DF8607D-4A3F-4CBE-8F2D-D6ABDF5C5C97}" srcId="{93D2018E-F66F-4BFE-8745-B92D0FC00E04}" destId="{1CD1EFD2-A0C6-406C-9AC2-18464404840E}" srcOrd="2" destOrd="0" parTransId="{C279E30F-8B72-4C74-95A2-B09D74D6B5DB}" sibTransId="{6B6B2092-08C4-46E4-B134-F316BCF75186}"/>
    <dgm:cxn modelId="{FD57E690-0C52-4BC0-BD52-6B8A468FD449}" srcId="{AC69D1A8-F6E2-4F0E-B076-F063668A344F}" destId="{83151273-B123-4488-B849-56E9331A1553}" srcOrd="0" destOrd="0" parTransId="{BF312094-1918-46E4-9B0A-C82539452187}" sibTransId="{50F2DDBC-405E-4909-9187-1051AE920086}"/>
    <dgm:cxn modelId="{A502F69C-91B6-4874-AF39-009CA2DD1D84}" type="presOf" srcId="{6083028B-80E5-4289-AD67-D62969BB29CE}" destId="{081AFC9E-9042-46F6-8528-4311ECBE58F0}" srcOrd="0" destOrd="0" presId="urn:microsoft.com/office/officeart/2018/5/layout/CenteredIconLabelDescriptionList"/>
    <dgm:cxn modelId="{E7EDABAA-EE0D-4424-A636-D4C5A35FA52D}" type="presOf" srcId="{AC69D1A8-F6E2-4F0E-B076-F063668A344F}" destId="{7755009F-ACC4-49BD-841D-DF49B2EC1AD5}" srcOrd="0" destOrd="0" presId="urn:microsoft.com/office/officeart/2018/5/layout/CenteredIconLabelDescriptionList"/>
    <dgm:cxn modelId="{99B0BDAC-34C2-42C6-BB82-603EAD376DC1}" srcId="{83151273-B123-4488-B849-56E9331A1553}" destId="{661EB094-B736-435E-99F3-1A9E72D0BBE7}" srcOrd="0" destOrd="0" parTransId="{477A9608-73AF-4195-8321-C22F13DA4B1D}" sibTransId="{CABFEA51-940C-4B39-A46E-0A5AE372A6E5}"/>
    <dgm:cxn modelId="{F3BF89B0-60BD-497C-9EE2-84DF78EEBB0D}" srcId="{93D2018E-F66F-4BFE-8745-B92D0FC00E04}" destId="{A90202FE-A0E8-4CC7-A334-8741AD604F48}" srcOrd="1" destOrd="0" parTransId="{21FD0713-FCFF-48E0-8015-62302319437A}" sibTransId="{2FA1294B-A217-42DE-809A-8C641298A0B6}"/>
    <dgm:cxn modelId="{4386C7D1-7697-460D-89D3-9DBAE4574EC8}" type="presOf" srcId="{1CD1EFD2-A0C6-406C-9AC2-18464404840E}" destId="{081AFC9E-9042-46F6-8528-4311ECBE58F0}" srcOrd="0" destOrd="2" presId="urn:microsoft.com/office/officeart/2018/5/layout/CenteredIconLabelDescriptionList"/>
    <dgm:cxn modelId="{00B457DB-92E6-456B-81C9-71DB7A79204C}" type="presOf" srcId="{661EB094-B736-435E-99F3-1A9E72D0BBE7}" destId="{C83915E2-E57B-4C04-8252-D0F8FC2FE151}" srcOrd="0" destOrd="0" presId="urn:microsoft.com/office/officeart/2018/5/layout/CenteredIconLabelDescriptionList"/>
    <dgm:cxn modelId="{BBE410E5-B8F0-40B5-BD2E-2ABB9441A181}" srcId="{AC69D1A8-F6E2-4F0E-B076-F063668A344F}" destId="{93D2018E-F66F-4BFE-8745-B92D0FC00E04}" srcOrd="1" destOrd="0" parTransId="{72D809E5-0775-4298-B8BA-176C5AEE6035}" sibTransId="{53714DCF-0838-410A-8CF2-735F2A6B61F8}"/>
    <dgm:cxn modelId="{4C4414F8-2FBC-44E3-8CBB-33119C3CB860}" srcId="{93D2018E-F66F-4BFE-8745-B92D0FC00E04}" destId="{6083028B-80E5-4289-AD67-D62969BB29CE}" srcOrd="0" destOrd="0" parTransId="{0C1A27AD-C36D-4E57-B991-03E1D99C4C93}" sibTransId="{6B609C3D-6D27-4E95-A6F7-D4AF0AA72FAC}"/>
    <dgm:cxn modelId="{4C60DC01-C466-42FC-9290-BD4E32667E4A}" type="presParOf" srcId="{7755009F-ACC4-49BD-841D-DF49B2EC1AD5}" destId="{380803A0-E428-4D56-BB16-71A9726F5369}" srcOrd="0" destOrd="0" presId="urn:microsoft.com/office/officeart/2018/5/layout/CenteredIconLabelDescriptionList"/>
    <dgm:cxn modelId="{30A3B111-BBB7-4CD8-8678-6134C635C8DA}" type="presParOf" srcId="{380803A0-E428-4D56-BB16-71A9726F5369}" destId="{DDB2B17E-E04A-4908-B12F-7F1743E860DD}" srcOrd="0" destOrd="0" presId="urn:microsoft.com/office/officeart/2018/5/layout/CenteredIconLabelDescriptionList"/>
    <dgm:cxn modelId="{7AF0C2AF-27D2-4642-BB28-883330E80C6E}" type="presParOf" srcId="{380803A0-E428-4D56-BB16-71A9726F5369}" destId="{617B3477-625C-4B34-A35A-08F3E1F0D20D}" srcOrd="1" destOrd="0" presId="urn:microsoft.com/office/officeart/2018/5/layout/CenteredIconLabelDescriptionList"/>
    <dgm:cxn modelId="{FDB67EBF-6999-4020-8FB3-609257728D65}" type="presParOf" srcId="{380803A0-E428-4D56-BB16-71A9726F5369}" destId="{E617610F-4913-49B9-921C-6DE3BE699CCB}" srcOrd="2" destOrd="0" presId="urn:microsoft.com/office/officeart/2018/5/layout/CenteredIconLabelDescriptionList"/>
    <dgm:cxn modelId="{A7624CEF-704D-4B2A-AC35-431116738CCB}" type="presParOf" srcId="{380803A0-E428-4D56-BB16-71A9726F5369}" destId="{1A0A7592-1476-4BCC-80CA-2D506DB814C3}" srcOrd="3" destOrd="0" presId="urn:microsoft.com/office/officeart/2018/5/layout/CenteredIconLabelDescriptionList"/>
    <dgm:cxn modelId="{1C5F9155-29F9-4ADD-B091-56D588F97A58}" type="presParOf" srcId="{380803A0-E428-4D56-BB16-71A9726F5369}" destId="{C83915E2-E57B-4C04-8252-D0F8FC2FE151}" srcOrd="4" destOrd="0" presId="urn:microsoft.com/office/officeart/2018/5/layout/CenteredIconLabelDescriptionList"/>
    <dgm:cxn modelId="{FA1BBBE8-C7F9-4B08-9760-C920A5130161}" type="presParOf" srcId="{7755009F-ACC4-49BD-841D-DF49B2EC1AD5}" destId="{F93ECFEE-7D45-46FF-A0B6-92D016DB94D8}" srcOrd="1" destOrd="0" presId="urn:microsoft.com/office/officeart/2018/5/layout/CenteredIconLabelDescriptionList"/>
    <dgm:cxn modelId="{1061B72B-5B20-478B-B1AA-E51E86158DC5}" type="presParOf" srcId="{7755009F-ACC4-49BD-841D-DF49B2EC1AD5}" destId="{8BA7810F-D0B8-4F0B-B3A9-AF34796F0E89}" srcOrd="2" destOrd="0" presId="urn:microsoft.com/office/officeart/2018/5/layout/CenteredIconLabelDescriptionList"/>
    <dgm:cxn modelId="{6008AF48-BA83-479C-8DE7-1B6990F12070}" type="presParOf" srcId="{8BA7810F-D0B8-4F0B-B3A9-AF34796F0E89}" destId="{F384A2F8-808F-4C17-A80A-E307D8367747}" srcOrd="0" destOrd="0" presId="urn:microsoft.com/office/officeart/2018/5/layout/CenteredIconLabelDescriptionList"/>
    <dgm:cxn modelId="{06650225-3BD9-46F1-A198-F28EDBF4ACB3}" type="presParOf" srcId="{8BA7810F-D0B8-4F0B-B3A9-AF34796F0E89}" destId="{EBCE59C1-CE52-42F0-8BA9-F7A2CB11F72F}" srcOrd="1" destOrd="0" presId="urn:microsoft.com/office/officeart/2018/5/layout/CenteredIconLabelDescriptionList"/>
    <dgm:cxn modelId="{53F823F0-AD68-4300-BC7D-56E78F5F03CC}" type="presParOf" srcId="{8BA7810F-D0B8-4F0B-B3A9-AF34796F0E89}" destId="{0B2DB2A5-06FD-4C11-9BAA-87E3F6F97BED}" srcOrd="2" destOrd="0" presId="urn:microsoft.com/office/officeart/2018/5/layout/CenteredIconLabelDescriptionList"/>
    <dgm:cxn modelId="{4132625B-E2F7-42FA-AEBD-14577968AB0D}" type="presParOf" srcId="{8BA7810F-D0B8-4F0B-B3A9-AF34796F0E89}" destId="{E974D04D-F139-482F-8A66-DB22E238A2D9}" srcOrd="3" destOrd="0" presId="urn:microsoft.com/office/officeart/2018/5/layout/CenteredIconLabelDescriptionList"/>
    <dgm:cxn modelId="{40C8E869-7C28-4026-8AB2-CBC6D265AEF0}" type="presParOf" srcId="{8BA7810F-D0B8-4F0B-B3A9-AF34796F0E89}" destId="{081AFC9E-9042-46F6-8528-4311ECBE58F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829075-91A3-4F88-AEB4-84BADFC8231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76166B9-7B09-430C-A3EB-AE4B2E56B20D}">
      <dgm:prSet/>
      <dgm:spPr/>
      <dgm:t>
        <a:bodyPr/>
        <a:lstStyle/>
        <a:p>
          <a:r>
            <a:rPr lang="en-US"/>
            <a:t>Houses are one of the necessary needs of each and every person around the globe and therefore housing and real estate market is one of the markets which is one of the major contributors in the world’s economy.</a:t>
          </a:r>
        </a:p>
      </dgm:t>
    </dgm:pt>
    <dgm:pt modelId="{BD9A6D80-EFE0-41C5-AC1C-FA9A8B3BF402}" type="parTrans" cxnId="{D6973D5D-7FF2-4304-97A7-93EE0C14CA29}">
      <dgm:prSet/>
      <dgm:spPr/>
      <dgm:t>
        <a:bodyPr/>
        <a:lstStyle/>
        <a:p>
          <a:endParaRPr lang="en-US"/>
        </a:p>
      </dgm:t>
    </dgm:pt>
    <dgm:pt modelId="{2CB3A232-AAF8-4E1E-B4B2-7CF2A44696D4}" type="sibTrans" cxnId="{D6973D5D-7FF2-4304-97A7-93EE0C14CA29}">
      <dgm:prSet/>
      <dgm:spPr/>
      <dgm:t>
        <a:bodyPr/>
        <a:lstStyle/>
        <a:p>
          <a:endParaRPr lang="en-US"/>
        </a:p>
      </dgm:t>
    </dgm:pt>
    <dgm:pt modelId="{1440C3EA-D4EE-4BBB-AE8E-37CC910D6871}">
      <dgm:prSet/>
      <dgm:spPr/>
      <dgm:t>
        <a:bodyPr/>
        <a:lstStyle/>
        <a:p>
          <a:r>
            <a:rPr lang="en-US"/>
            <a:t>A US-based housing company named Surprise Housing has decided to enter the Australian market. The company uses data analytics to purchase houses at a price below their actual values and flip them at a higher price.</a:t>
          </a:r>
        </a:p>
      </dgm:t>
    </dgm:pt>
    <dgm:pt modelId="{2C99B9DA-6EED-4CD0-AE91-3451A3DF78D9}" type="parTrans" cxnId="{18DAE38F-84AE-472F-8FA9-608CBFA4B214}">
      <dgm:prSet/>
      <dgm:spPr/>
      <dgm:t>
        <a:bodyPr/>
        <a:lstStyle/>
        <a:p>
          <a:endParaRPr lang="en-US"/>
        </a:p>
      </dgm:t>
    </dgm:pt>
    <dgm:pt modelId="{F9969917-F21D-4241-B005-3E4143796742}" type="sibTrans" cxnId="{18DAE38F-84AE-472F-8FA9-608CBFA4B214}">
      <dgm:prSet/>
      <dgm:spPr/>
      <dgm:t>
        <a:bodyPr/>
        <a:lstStyle/>
        <a:p>
          <a:endParaRPr lang="en-US"/>
        </a:p>
      </dgm:t>
    </dgm:pt>
    <dgm:pt modelId="{D05C3902-3EB6-4E62-A05B-8AB27F2C10C2}">
      <dgm:prSet/>
      <dgm:spPr/>
      <dgm:t>
        <a:bodyPr/>
        <a:lstStyle/>
        <a:p>
          <a:r>
            <a:rPr lang="en-US"/>
            <a:t>We are required to build a model using Machine Learning in order 	to predict the actual value of the prospective properties and decide 	whether to invest in them or not.</a:t>
          </a:r>
        </a:p>
      </dgm:t>
    </dgm:pt>
    <dgm:pt modelId="{C19CEFA0-AB15-49B5-9307-44BA56282098}" type="parTrans" cxnId="{1D33B17F-FAF4-4770-AB98-9D524A365B4E}">
      <dgm:prSet/>
      <dgm:spPr/>
      <dgm:t>
        <a:bodyPr/>
        <a:lstStyle/>
        <a:p>
          <a:endParaRPr lang="en-US"/>
        </a:p>
      </dgm:t>
    </dgm:pt>
    <dgm:pt modelId="{94D2216D-3C16-4A86-B9B1-3608BD4BD38F}" type="sibTrans" cxnId="{1D33B17F-FAF4-4770-AB98-9D524A365B4E}">
      <dgm:prSet/>
      <dgm:spPr/>
      <dgm:t>
        <a:bodyPr/>
        <a:lstStyle/>
        <a:p>
          <a:endParaRPr lang="en-US"/>
        </a:p>
      </dgm:t>
    </dgm:pt>
    <dgm:pt modelId="{F0AF9997-3D21-446A-AF6F-186F6DE44E90}" type="pres">
      <dgm:prSet presAssocID="{43829075-91A3-4F88-AEB4-84BADFC8231F}" presName="linear" presStyleCnt="0">
        <dgm:presLayoutVars>
          <dgm:animLvl val="lvl"/>
          <dgm:resizeHandles val="exact"/>
        </dgm:presLayoutVars>
      </dgm:prSet>
      <dgm:spPr/>
    </dgm:pt>
    <dgm:pt modelId="{4F956716-96F8-4FF6-BFD3-D8B323D36A0B}" type="pres">
      <dgm:prSet presAssocID="{A76166B9-7B09-430C-A3EB-AE4B2E56B20D}" presName="parentText" presStyleLbl="node1" presStyleIdx="0" presStyleCnt="3">
        <dgm:presLayoutVars>
          <dgm:chMax val="0"/>
          <dgm:bulletEnabled val="1"/>
        </dgm:presLayoutVars>
      </dgm:prSet>
      <dgm:spPr/>
    </dgm:pt>
    <dgm:pt modelId="{3704F356-DC12-4019-9F34-4CB3E17F5858}" type="pres">
      <dgm:prSet presAssocID="{2CB3A232-AAF8-4E1E-B4B2-7CF2A44696D4}" presName="spacer" presStyleCnt="0"/>
      <dgm:spPr/>
    </dgm:pt>
    <dgm:pt modelId="{0A693080-20BD-44B0-B5F6-BF42E73155C4}" type="pres">
      <dgm:prSet presAssocID="{1440C3EA-D4EE-4BBB-AE8E-37CC910D6871}" presName="parentText" presStyleLbl="node1" presStyleIdx="1" presStyleCnt="3">
        <dgm:presLayoutVars>
          <dgm:chMax val="0"/>
          <dgm:bulletEnabled val="1"/>
        </dgm:presLayoutVars>
      </dgm:prSet>
      <dgm:spPr/>
    </dgm:pt>
    <dgm:pt modelId="{AE138EF0-F336-4117-B0B3-04C3484EE960}" type="pres">
      <dgm:prSet presAssocID="{F9969917-F21D-4241-B005-3E4143796742}" presName="spacer" presStyleCnt="0"/>
      <dgm:spPr/>
    </dgm:pt>
    <dgm:pt modelId="{82A6A994-A699-4FCB-82F1-612242177DF0}" type="pres">
      <dgm:prSet presAssocID="{D05C3902-3EB6-4E62-A05B-8AB27F2C10C2}" presName="parentText" presStyleLbl="node1" presStyleIdx="2" presStyleCnt="3">
        <dgm:presLayoutVars>
          <dgm:chMax val="0"/>
          <dgm:bulletEnabled val="1"/>
        </dgm:presLayoutVars>
      </dgm:prSet>
      <dgm:spPr/>
    </dgm:pt>
  </dgm:ptLst>
  <dgm:cxnLst>
    <dgm:cxn modelId="{21996F0E-BC24-47FA-828D-A65F5612BF90}" type="presOf" srcId="{D05C3902-3EB6-4E62-A05B-8AB27F2C10C2}" destId="{82A6A994-A699-4FCB-82F1-612242177DF0}" srcOrd="0" destOrd="0" presId="urn:microsoft.com/office/officeart/2005/8/layout/vList2"/>
    <dgm:cxn modelId="{D6973D5D-7FF2-4304-97A7-93EE0C14CA29}" srcId="{43829075-91A3-4F88-AEB4-84BADFC8231F}" destId="{A76166B9-7B09-430C-A3EB-AE4B2E56B20D}" srcOrd="0" destOrd="0" parTransId="{BD9A6D80-EFE0-41C5-AC1C-FA9A8B3BF402}" sibTransId="{2CB3A232-AAF8-4E1E-B4B2-7CF2A44696D4}"/>
    <dgm:cxn modelId="{1A7D3C44-3E02-4518-A3FB-6A8156F45E24}" type="presOf" srcId="{43829075-91A3-4F88-AEB4-84BADFC8231F}" destId="{F0AF9997-3D21-446A-AF6F-186F6DE44E90}" srcOrd="0" destOrd="0" presId="urn:microsoft.com/office/officeart/2005/8/layout/vList2"/>
    <dgm:cxn modelId="{1D33B17F-FAF4-4770-AB98-9D524A365B4E}" srcId="{43829075-91A3-4F88-AEB4-84BADFC8231F}" destId="{D05C3902-3EB6-4E62-A05B-8AB27F2C10C2}" srcOrd="2" destOrd="0" parTransId="{C19CEFA0-AB15-49B5-9307-44BA56282098}" sibTransId="{94D2216D-3C16-4A86-B9B1-3608BD4BD38F}"/>
    <dgm:cxn modelId="{18DAE38F-84AE-472F-8FA9-608CBFA4B214}" srcId="{43829075-91A3-4F88-AEB4-84BADFC8231F}" destId="{1440C3EA-D4EE-4BBB-AE8E-37CC910D6871}" srcOrd="1" destOrd="0" parTransId="{2C99B9DA-6EED-4CD0-AE91-3451A3DF78D9}" sibTransId="{F9969917-F21D-4241-B005-3E4143796742}"/>
    <dgm:cxn modelId="{78DCE1B9-2E20-43DB-8DF4-0CA6D1983DB0}" type="presOf" srcId="{A76166B9-7B09-430C-A3EB-AE4B2E56B20D}" destId="{4F956716-96F8-4FF6-BFD3-D8B323D36A0B}" srcOrd="0" destOrd="0" presId="urn:microsoft.com/office/officeart/2005/8/layout/vList2"/>
    <dgm:cxn modelId="{957C8DCA-0D7E-4A87-A46F-25DA34D88D5A}" type="presOf" srcId="{1440C3EA-D4EE-4BBB-AE8E-37CC910D6871}" destId="{0A693080-20BD-44B0-B5F6-BF42E73155C4}" srcOrd="0" destOrd="0" presId="urn:microsoft.com/office/officeart/2005/8/layout/vList2"/>
    <dgm:cxn modelId="{BED822B6-BAA3-4D8E-92FB-BFB8C1B7B8FD}" type="presParOf" srcId="{F0AF9997-3D21-446A-AF6F-186F6DE44E90}" destId="{4F956716-96F8-4FF6-BFD3-D8B323D36A0B}" srcOrd="0" destOrd="0" presId="urn:microsoft.com/office/officeart/2005/8/layout/vList2"/>
    <dgm:cxn modelId="{92EFE9D0-766D-4242-9757-8C0B442E6D4B}" type="presParOf" srcId="{F0AF9997-3D21-446A-AF6F-186F6DE44E90}" destId="{3704F356-DC12-4019-9F34-4CB3E17F5858}" srcOrd="1" destOrd="0" presId="urn:microsoft.com/office/officeart/2005/8/layout/vList2"/>
    <dgm:cxn modelId="{FF9CB270-27C6-475F-85BB-DE4F02E6970F}" type="presParOf" srcId="{F0AF9997-3D21-446A-AF6F-186F6DE44E90}" destId="{0A693080-20BD-44B0-B5F6-BF42E73155C4}" srcOrd="2" destOrd="0" presId="urn:microsoft.com/office/officeart/2005/8/layout/vList2"/>
    <dgm:cxn modelId="{912C8D84-02D1-4B70-8519-C20A56D9AEE7}" type="presParOf" srcId="{F0AF9997-3D21-446A-AF6F-186F6DE44E90}" destId="{AE138EF0-F336-4117-B0B3-04C3484EE960}" srcOrd="3" destOrd="0" presId="urn:microsoft.com/office/officeart/2005/8/layout/vList2"/>
    <dgm:cxn modelId="{F42839D9-8E42-4AE8-A42E-A2F09695825E}" type="presParOf" srcId="{F0AF9997-3D21-446A-AF6F-186F6DE44E90}" destId="{82A6A994-A699-4FCB-82F1-612242177DF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2492BB-71F8-4B10-991F-757502338D5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E47B01-F358-4BE1-B739-12B9B72BC0BB}">
      <dgm:prSet/>
      <dgm:spPr/>
      <dgm:t>
        <a:bodyPr/>
        <a:lstStyle/>
        <a:p>
          <a:pPr>
            <a:lnSpc>
              <a:spcPct val="100000"/>
            </a:lnSpc>
          </a:pPr>
          <a:r>
            <a:rPr lang="en-US" dirty="0"/>
            <a:t>Houses are one of the necessary need of each person around the globe and therefore housing and real estate market is one of the markets which is one of the major contributors in the world’s economy. </a:t>
          </a:r>
        </a:p>
      </dgm:t>
    </dgm:pt>
    <dgm:pt modelId="{D856962C-E13C-4FAF-9409-06F2CF033365}" type="parTrans" cxnId="{34E485D5-C0A5-4514-A020-D0FBFBB00034}">
      <dgm:prSet/>
      <dgm:spPr/>
      <dgm:t>
        <a:bodyPr/>
        <a:lstStyle/>
        <a:p>
          <a:endParaRPr lang="en-US"/>
        </a:p>
      </dgm:t>
    </dgm:pt>
    <dgm:pt modelId="{498E8CD7-97FA-450A-8734-B6ED522BC69A}" type="sibTrans" cxnId="{34E485D5-C0A5-4514-A020-D0FBFBB00034}">
      <dgm:prSet/>
      <dgm:spPr/>
      <dgm:t>
        <a:bodyPr/>
        <a:lstStyle/>
        <a:p>
          <a:endParaRPr lang="en-US"/>
        </a:p>
      </dgm:t>
    </dgm:pt>
    <dgm:pt modelId="{6182AA4E-88F8-4DFC-8483-F3BFB25CA411}">
      <dgm:prSet/>
      <dgm:spPr/>
      <dgm:t>
        <a:bodyPr/>
        <a:lstStyle/>
        <a:p>
          <a:pPr>
            <a:lnSpc>
              <a:spcPct val="100000"/>
            </a:lnSpc>
          </a:pPr>
          <a:r>
            <a:rPr lang="en-US"/>
            <a:t>It is a very large market and there are various companies working in the domain. </a:t>
          </a:r>
        </a:p>
      </dgm:t>
    </dgm:pt>
    <dgm:pt modelId="{7941FE15-785D-48CD-9C4B-B8B1D27452EA}" type="parTrans" cxnId="{7DD34BBB-984D-471C-85E9-7EBD9F92D6DE}">
      <dgm:prSet/>
      <dgm:spPr/>
      <dgm:t>
        <a:bodyPr/>
        <a:lstStyle/>
        <a:p>
          <a:endParaRPr lang="en-US"/>
        </a:p>
      </dgm:t>
    </dgm:pt>
    <dgm:pt modelId="{46860514-8E3A-4F37-9C57-69B870EA17FD}" type="sibTrans" cxnId="{7DD34BBB-984D-471C-85E9-7EBD9F92D6DE}">
      <dgm:prSet/>
      <dgm:spPr/>
      <dgm:t>
        <a:bodyPr/>
        <a:lstStyle/>
        <a:p>
          <a:endParaRPr lang="en-US"/>
        </a:p>
      </dgm:t>
    </dgm:pt>
    <dgm:pt modelId="{5FCF6AC8-C00B-4B01-AC96-66DD9286568D}">
      <dgm:prSet/>
      <dgm:spPr/>
      <dgm:t>
        <a:bodyPr/>
        <a:lstStyle/>
        <a:p>
          <a:pPr>
            <a:lnSpc>
              <a:spcPct val="100000"/>
            </a:lnSpc>
          </a:pPr>
          <a:r>
            <a:rPr lang="en-US"/>
            <a:t>Data science comes as a very important tool to solve problems in the domain to help the companies increase their overall revenue, profits, improving their marketing strategies and focusing on changing trends in house sales and purchases. </a:t>
          </a:r>
        </a:p>
      </dgm:t>
    </dgm:pt>
    <dgm:pt modelId="{38AF7CFA-A0CF-49C0-87C5-D95DD025EC91}" type="parTrans" cxnId="{12209174-E512-4711-868B-3F92B1FE900F}">
      <dgm:prSet/>
      <dgm:spPr/>
      <dgm:t>
        <a:bodyPr/>
        <a:lstStyle/>
        <a:p>
          <a:endParaRPr lang="en-US"/>
        </a:p>
      </dgm:t>
    </dgm:pt>
    <dgm:pt modelId="{B5669C97-71D0-401B-A2DC-00945E1A893C}" type="sibTrans" cxnId="{12209174-E512-4711-868B-3F92B1FE900F}">
      <dgm:prSet/>
      <dgm:spPr/>
      <dgm:t>
        <a:bodyPr/>
        <a:lstStyle/>
        <a:p>
          <a:endParaRPr lang="en-US"/>
        </a:p>
      </dgm:t>
    </dgm:pt>
    <dgm:pt modelId="{7CA78C66-E033-452A-802F-80A398130A63}" type="pres">
      <dgm:prSet presAssocID="{102492BB-71F8-4B10-991F-757502338D5C}" presName="root" presStyleCnt="0">
        <dgm:presLayoutVars>
          <dgm:dir/>
          <dgm:resizeHandles val="exact"/>
        </dgm:presLayoutVars>
      </dgm:prSet>
      <dgm:spPr/>
    </dgm:pt>
    <dgm:pt modelId="{F76A6059-CCF5-4CE7-AF22-9BE42FA7C9FA}" type="pres">
      <dgm:prSet presAssocID="{CFE47B01-F358-4BE1-B739-12B9B72BC0BB}" presName="compNode" presStyleCnt="0"/>
      <dgm:spPr/>
    </dgm:pt>
    <dgm:pt modelId="{A10A0D3D-F267-47BD-8DD5-3821D8DB7911}" type="pres">
      <dgm:prSet presAssocID="{CFE47B01-F358-4BE1-B739-12B9B72BC0BB}" presName="bgRect" presStyleLbl="bgShp" presStyleIdx="0" presStyleCnt="3"/>
      <dgm:spPr/>
    </dgm:pt>
    <dgm:pt modelId="{C57A3D01-757D-4049-81C2-FB45BD6EAA30}" type="pres">
      <dgm:prSet presAssocID="{CFE47B01-F358-4BE1-B739-12B9B72BC0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DEA7B7E-AE6F-43D4-B23F-5183BDF08491}" type="pres">
      <dgm:prSet presAssocID="{CFE47B01-F358-4BE1-B739-12B9B72BC0BB}" presName="spaceRect" presStyleCnt="0"/>
      <dgm:spPr/>
    </dgm:pt>
    <dgm:pt modelId="{09064CEA-8BFF-4223-BEC6-6141F30E3B75}" type="pres">
      <dgm:prSet presAssocID="{CFE47B01-F358-4BE1-B739-12B9B72BC0BB}" presName="parTx" presStyleLbl="revTx" presStyleIdx="0" presStyleCnt="3">
        <dgm:presLayoutVars>
          <dgm:chMax val="0"/>
          <dgm:chPref val="0"/>
        </dgm:presLayoutVars>
      </dgm:prSet>
      <dgm:spPr/>
    </dgm:pt>
    <dgm:pt modelId="{1777E3E6-115C-42EA-A65F-7442FA656E5E}" type="pres">
      <dgm:prSet presAssocID="{498E8CD7-97FA-450A-8734-B6ED522BC69A}" presName="sibTrans" presStyleCnt="0"/>
      <dgm:spPr/>
    </dgm:pt>
    <dgm:pt modelId="{BFC35BC0-5877-44D1-858B-1C91F3A9B855}" type="pres">
      <dgm:prSet presAssocID="{6182AA4E-88F8-4DFC-8483-F3BFB25CA411}" presName="compNode" presStyleCnt="0"/>
      <dgm:spPr/>
    </dgm:pt>
    <dgm:pt modelId="{9209E7A2-AC76-4CC2-BB31-544C4FAF1F14}" type="pres">
      <dgm:prSet presAssocID="{6182AA4E-88F8-4DFC-8483-F3BFB25CA411}" presName="bgRect" presStyleLbl="bgShp" presStyleIdx="1" presStyleCnt="3"/>
      <dgm:spPr/>
    </dgm:pt>
    <dgm:pt modelId="{BD50B403-1CED-4121-BF5A-DF853F365C57}" type="pres">
      <dgm:prSet presAssocID="{6182AA4E-88F8-4DFC-8483-F3BFB25CA4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AAA75B2-F103-442A-B45B-0DC9E5F6BFC2}" type="pres">
      <dgm:prSet presAssocID="{6182AA4E-88F8-4DFC-8483-F3BFB25CA411}" presName="spaceRect" presStyleCnt="0"/>
      <dgm:spPr/>
    </dgm:pt>
    <dgm:pt modelId="{E072C541-D472-489F-B7F3-8EA8A2D46D4C}" type="pres">
      <dgm:prSet presAssocID="{6182AA4E-88F8-4DFC-8483-F3BFB25CA411}" presName="parTx" presStyleLbl="revTx" presStyleIdx="1" presStyleCnt="3">
        <dgm:presLayoutVars>
          <dgm:chMax val="0"/>
          <dgm:chPref val="0"/>
        </dgm:presLayoutVars>
      </dgm:prSet>
      <dgm:spPr/>
    </dgm:pt>
    <dgm:pt modelId="{AD993698-4A61-4FF1-AF46-441DBE5E30AB}" type="pres">
      <dgm:prSet presAssocID="{46860514-8E3A-4F37-9C57-69B870EA17FD}" presName="sibTrans" presStyleCnt="0"/>
      <dgm:spPr/>
    </dgm:pt>
    <dgm:pt modelId="{0E38B92C-E566-4E81-83EA-9C88714A0CB4}" type="pres">
      <dgm:prSet presAssocID="{5FCF6AC8-C00B-4B01-AC96-66DD9286568D}" presName="compNode" presStyleCnt="0"/>
      <dgm:spPr/>
    </dgm:pt>
    <dgm:pt modelId="{A27B7B10-B71E-49F6-8629-E33A2CB67961}" type="pres">
      <dgm:prSet presAssocID="{5FCF6AC8-C00B-4B01-AC96-66DD9286568D}" presName="bgRect" presStyleLbl="bgShp" presStyleIdx="2" presStyleCnt="3"/>
      <dgm:spPr/>
    </dgm:pt>
    <dgm:pt modelId="{E64AC9D9-1727-46FB-A48E-0C7655B384CF}" type="pres">
      <dgm:prSet presAssocID="{5FCF6AC8-C00B-4B01-AC96-66DD928656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7EF906EF-CDEB-4591-9447-A12C5AB0009D}" type="pres">
      <dgm:prSet presAssocID="{5FCF6AC8-C00B-4B01-AC96-66DD9286568D}" presName="spaceRect" presStyleCnt="0"/>
      <dgm:spPr/>
    </dgm:pt>
    <dgm:pt modelId="{2B102950-F8DB-4044-94EC-4EB6F5A9E65B}" type="pres">
      <dgm:prSet presAssocID="{5FCF6AC8-C00B-4B01-AC96-66DD9286568D}" presName="parTx" presStyleLbl="revTx" presStyleIdx="2" presStyleCnt="3">
        <dgm:presLayoutVars>
          <dgm:chMax val="0"/>
          <dgm:chPref val="0"/>
        </dgm:presLayoutVars>
      </dgm:prSet>
      <dgm:spPr/>
    </dgm:pt>
  </dgm:ptLst>
  <dgm:cxnLst>
    <dgm:cxn modelId="{B8A51D67-4D33-42DE-AD27-3CBB27CD83D0}" type="presOf" srcId="{6182AA4E-88F8-4DFC-8483-F3BFB25CA411}" destId="{E072C541-D472-489F-B7F3-8EA8A2D46D4C}" srcOrd="0" destOrd="0" presId="urn:microsoft.com/office/officeart/2018/2/layout/IconVerticalSolidList"/>
    <dgm:cxn modelId="{12209174-E512-4711-868B-3F92B1FE900F}" srcId="{102492BB-71F8-4B10-991F-757502338D5C}" destId="{5FCF6AC8-C00B-4B01-AC96-66DD9286568D}" srcOrd="2" destOrd="0" parTransId="{38AF7CFA-A0CF-49C0-87C5-D95DD025EC91}" sibTransId="{B5669C97-71D0-401B-A2DC-00945E1A893C}"/>
    <dgm:cxn modelId="{AD8771A5-BB20-43D4-922F-8D62257A791B}" type="presOf" srcId="{102492BB-71F8-4B10-991F-757502338D5C}" destId="{7CA78C66-E033-452A-802F-80A398130A63}" srcOrd="0" destOrd="0" presId="urn:microsoft.com/office/officeart/2018/2/layout/IconVerticalSolidList"/>
    <dgm:cxn modelId="{300B5FB7-49DE-42DE-83B8-2C24E1EEA013}" type="presOf" srcId="{5FCF6AC8-C00B-4B01-AC96-66DD9286568D}" destId="{2B102950-F8DB-4044-94EC-4EB6F5A9E65B}" srcOrd="0" destOrd="0" presId="urn:microsoft.com/office/officeart/2018/2/layout/IconVerticalSolidList"/>
    <dgm:cxn modelId="{7DD34BBB-984D-471C-85E9-7EBD9F92D6DE}" srcId="{102492BB-71F8-4B10-991F-757502338D5C}" destId="{6182AA4E-88F8-4DFC-8483-F3BFB25CA411}" srcOrd="1" destOrd="0" parTransId="{7941FE15-785D-48CD-9C4B-B8B1D27452EA}" sibTransId="{46860514-8E3A-4F37-9C57-69B870EA17FD}"/>
    <dgm:cxn modelId="{6FC7C8C3-33CA-48A9-89AF-457C617101B4}" type="presOf" srcId="{CFE47B01-F358-4BE1-B739-12B9B72BC0BB}" destId="{09064CEA-8BFF-4223-BEC6-6141F30E3B75}" srcOrd="0" destOrd="0" presId="urn:microsoft.com/office/officeart/2018/2/layout/IconVerticalSolidList"/>
    <dgm:cxn modelId="{34E485D5-C0A5-4514-A020-D0FBFBB00034}" srcId="{102492BB-71F8-4B10-991F-757502338D5C}" destId="{CFE47B01-F358-4BE1-B739-12B9B72BC0BB}" srcOrd="0" destOrd="0" parTransId="{D856962C-E13C-4FAF-9409-06F2CF033365}" sibTransId="{498E8CD7-97FA-450A-8734-B6ED522BC69A}"/>
    <dgm:cxn modelId="{96868708-7497-48AE-A173-33F5833E5FA3}" type="presParOf" srcId="{7CA78C66-E033-452A-802F-80A398130A63}" destId="{F76A6059-CCF5-4CE7-AF22-9BE42FA7C9FA}" srcOrd="0" destOrd="0" presId="urn:microsoft.com/office/officeart/2018/2/layout/IconVerticalSolidList"/>
    <dgm:cxn modelId="{D39276AD-7886-4586-AA91-B92381372AFA}" type="presParOf" srcId="{F76A6059-CCF5-4CE7-AF22-9BE42FA7C9FA}" destId="{A10A0D3D-F267-47BD-8DD5-3821D8DB7911}" srcOrd="0" destOrd="0" presId="urn:microsoft.com/office/officeart/2018/2/layout/IconVerticalSolidList"/>
    <dgm:cxn modelId="{23FF9FE5-A72D-4ACE-AE7C-B9FC87E649E7}" type="presParOf" srcId="{F76A6059-CCF5-4CE7-AF22-9BE42FA7C9FA}" destId="{C57A3D01-757D-4049-81C2-FB45BD6EAA30}" srcOrd="1" destOrd="0" presId="urn:microsoft.com/office/officeart/2018/2/layout/IconVerticalSolidList"/>
    <dgm:cxn modelId="{5B882F6B-795D-4B60-8699-0708D30345F9}" type="presParOf" srcId="{F76A6059-CCF5-4CE7-AF22-9BE42FA7C9FA}" destId="{BDEA7B7E-AE6F-43D4-B23F-5183BDF08491}" srcOrd="2" destOrd="0" presId="urn:microsoft.com/office/officeart/2018/2/layout/IconVerticalSolidList"/>
    <dgm:cxn modelId="{7E09C4FF-6BD0-47E3-9F44-F63A2B545AB0}" type="presParOf" srcId="{F76A6059-CCF5-4CE7-AF22-9BE42FA7C9FA}" destId="{09064CEA-8BFF-4223-BEC6-6141F30E3B75}" srcOrd="3" destOrd="0" presId="urn:microsoft.com/office/officeart/2018/2/layout/IconVerticalSolidList"/>
    <dgm:cxn modelId="{D4C954EF-7327-4E00-9AD1-16C1C1B2EDE3}" type="presParOf" srcId="{7CA78C66-E033-452A-802F-80A398130A63}" destId="{1777E3E6-115C-42EA-A65F-7442FA656E5E}" srcOrd="1" destOrd="0" presId="urn:microsoft.com/office/officeart/2018/2/layout/IconVerticalSolidList"/>
    <dgm:cxn modelId="{98630687-E15D-4E48-A930-E687B92A15A7}" type="presParOf" srcId="{7CA78C66-E033-452A-802F-80A398130A63}" destId="{BFC35BC0-5877-44D1-858B-1C91F3A9B855}" srcOrd="2" destOrd="0" presId="urn:microsoft.com/office/officeart/2018/2/layout/IconVerticalSolidList"/>
    <dgm:cxn modelId="{FE6AE71A-76E8-4153-9A80-131699A43611}" type="presParOf" srcId="{BFC35BC0-5877-44D1-858B-1C91F3A9B855}" destId="{9209E7A2-AC76-4CC2-BB31-544C4FAF1F14}" srcOrd="0" destOrd="0" presId="urn:microsoft.com/office/officeart/2018/2/layout/IconVerticalSolidList"/>
    <dgm:cxn modelId="{084AA69B-0686-4F63-BB91-8CDF8FE3C349}" type="presParOf" srcId="{BFC35BC0-5877-44D1-858B-1C91F3A9B855}" destId="{BD50B403-1CED-4121-BF5A-DF853F365C57}" srcOrd="1" destOrd="0" presId="urn:microsoft.com/office/officeart/2018/2/layout/IconVerticalSolidList"/>
    <dgm:cxn modelId="{4499117A-A48C-47A3-BCF1-D230B6B0EB32}" type="presParOf" srcId="{BFC35BC0-5877-44D1-858B-1C91F3A9B855}" destId="{CAAA75B2-F103-442A-B45B-0DC9E5F6BFC2}" srcOrd="2" destOrd="0" presId="urn:microsoft.com/office/officeart/2018/2/layout/IconVerticalSolidList"/>
    <dgm:cxn modelId="{CCAC6374-873D-40EF-957E-9D7A92B096E3}" type="presParOf" srcId="{BFC35BC0-5877-44D1-858B-1C91F3A9B855}" destId="{E072C541-D472-489F-B7F3-8EA8A2D46D4C}" srcOrd="3" destOrd="0" presId="urn:microsoft.com/office/officeart/2018/2/layout/IconVerticalSolidList"/>
    <dgm:cxn modelId="{3F3B5601-9991-44B7-8EC7-FF2576194BDC}" type="presParOf" srcId="{7CA78C66-E033-452A-802F-80A398130A63}" destId="{AD993698-4A61-4FF1-AF46-441DBE5E30AB}" srcOrd="3" destOrd="0" presId="urn:microsoft.com/office/officeart/2018/2/layout/IconVerticalSolidList"/>
    <dgm:cxn modelId="{5C5F42BF-3FA8-4AB4-ADAE-45298783E8D1}" type="presParOf" srcId="{7CA78C66-E033-452A-802F-80A398130A63}" destId="{0E38B92C-E566-4E81-83EA-9C88714A0CB4}" srcOrd="4" destOrd="0" presId="urn:microsoft.com/office/officeart/2018/2/layout/IconVerticalSolidList"/>
    <dgm:cxn modelId="{514D8379-3EC5-4427-8B26-D2B06CF587E1}" type="presParOf" srcId="{0E38B92C-E566-4E81-83EA-9C88714A0CB4}" destId="{A27B7B10-B71E-49F6-8629-E33A2CB67961}" srcOrd="0" destOrd="0" presId="urn:microsoft.com/office/officeart/2018/2/layout/IconVerticalSolidList"/>
    <dgm:cxn modelId="{769ACBB6-921B-4B12-8E82-B7D85D813B62}" type="presParOf" srcId="{0E38B92C-E566-4E81-83EA-9C88714A0CB4}" destId="{E64AC9D9-1727-46FB-A48E-0C7655B384CF}" srcOrd="1" destOrd="0" presId="urn:microsoft.com/office/officeart/2018/2/layout/IconVerticalSolidList"/>
    <dgm:cxn modelId="{A3866191-8435-45AD-BBDD-E64818867142}" type="presParOf" srcId="{0E38B92C-E566-4E81-83EA-9C88714A0CB4}" destId="{7EF906EF-CDEB-4591-9447-A12C5AB0009D}" srcOrd="2" destOrd="0" presId="urn:microsoft.com/office/officeart/2018/2/layout/IconVerticalSolidList"/>
    <dgm:cxn modelId="{61651F43-14BF-4A82-8599-307A2E9BDD16}" type="presParOf" srcId="{0E38B92C-E566-4E81-83EA-9C88714A0CB4}" destId="{2B102950-F8DB-4044-94EC-4EB6F5A9E6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C49AB3-D459-40BC-A006-625BCA6624B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81A401B5-4F02-479B-9006-9239DB700102}">
      <dgm:prSet/>
      <dgm:spPr/>
      <dgm:t>
        <a:bodyPr/>
        <a:lstStyle/>
        <a:p>
          <a:r>
            <a:rPr lang="en-IN"/>
            <a:t>By looking into the target variable label, we assumed that it was </a:t>
          </a:r>
          <a:r>
            <a:rPr lang="en-US"/>
            <a:t> </a:t>
          </a:r>
          <a:r>
            <a:rPr lang="en-IN"/>
            <a:t>a </a:t>
          </a:r>
          <a:r>
            <a:rPr lang="en-US"/>
            <a:t> </a:t>
          </a:r>
          <a:r>
            <a:rPr lang="en-IN"/>
            <a:t>Regression type of problem.</a:t>
          </a:r>
          <a:r>
            <a:rPr lang="en-US"/>
            <a:t> </a:t>
          </a:r>
        </a:p>
      </dgm:t>
    </dgm:pt>
    <dgm:pt modelId="{8D1C0C69-3FC4-4D10-A44E-9AE332A2405E}" type="parTrans" cxnId="{ACF144EB-7B73-45B3-97D6-F3D0E523442A}">
      <dgm:prSet/>
      <dgm:spPr/>
      <dgm:t>
        <a:bodyPr/>
        <a:lstStyle/>
        <a:p>
          <a:endParaRPr lang="en-US"/>
        </a:p>
      </dgm:t>
    </dgm:pt>
    <dgm:pt modelId="{60F16EDB-7174-4F64-BE6E-97CD728028CC}" type="sibTrans" cxnId="{ACF144EB-7B73-45B3-97D6-F3D0E523442A}">
      <dgm:prSet/>
      <dgm:spPr/>
      <dgm:t>
        <a:bodyPr/>
        <a:lstStyle/>
        <a:p>
          <a:endParaRPr lang="en-US"/>
        </a:p>
      </dgm:t>
    </dgm:pt>
    <dgm:pt modelId="{EA0652FC-990A-4969-BC90-8DACD119A11C}">
      <dgm:prSet/>
      <dgm:spPr/>
      <dgm:t>
        <a:bodyPr/>
        <a:lstStyle/>
        <a:p>
          <a:r>
            <a:rPr lang="en-IN"/>
            <a:t>We observed multicollinearity in between columns so we assumed </a:t>
          </a:r>
          <a:r>
            <a:rPr lang="en-US"/>
            <a:t> </a:t>
          </a:r>
          <a:r>
            <a:rPr lang="en-IN"/>
            <a:t>that we will be using Principal Component Analysis (PCA).</a:t>
          </a:r>
          <a:r>
            <a:rPr lang="en-US"/>
            <a:t> </a:t>
          </a:r>
        </a:p>
      </dgm:t>
    </dgm:pt>
    <dgm:pt modelId="{1419FC75-FA75-4C69-8F92-99D6CC99C6FF}" type="parTrans" cxnId="{EC032685-4DAF-4445-B1F2-9C04FD6BCCEA}">
      <dgm:prSet/>
      <dgm:spPr/>
      <dgm:t>
        <a:bodyPr/>
        <a:lstStyle/>
        <a:p>
          <a:endParaRPr lang="en-US"/>
        </a:p>
      </dgm:t>
    </dgm:pt>
    <dgm:pt modelId="{1AF44434-DC7C-4A27-9E9D-3051DBA404E8}" type="sibTrans" cxnId="{EC032685-4DAF-4445-B1F2-9C04FD6BCCEA}">
      <dgm:prSet/>
      <dgm:spPr/>
      <dgm:t>
        <a:bodyPr/>
        <a:lstStyle/>
        <a:p>
          <a:endParaRPr lang="en-US"/>
        </a:p>
      </dgm:t>
    </dgm:pt>
    <dgm:pt modelId="{E25CFEC5-FA24-40B4-83AD-03CABEBCC83B}">
      <dgm:prSet/>
      <dgm:spPr/>
      <dgm:t>
        <a:bodyPr/>
        <a:lstStyle/>
        <a:p>
          <a:r>
            <a:rPr lang="en-IN"/>
            <a:t>We also observed that only one single unique value was present in </a:t>
          </a:r>
          <a:r>
            <a:rPr lang="en-US"/>
            <a:t> </a:t>
          </a:r>
          <a:r>
            <a:rPr lang="en-IN"/>
            <a:t>Utilities column so we assumed that we will be dropping </a:t>
          </a:r>
          <a:r>
            <a:rPr lang="en-US"/>
            <a:t> </a:t>
          </a:r>
          <a:r>
            <a:rPr lang="en-IN"/>
            <a:t>this columns.</a:t>
          </a:r>
          <a:r>
            <a:rPr lang="en-US"/>
            <a:t> </a:t>
          </a:r>
        </a:p>
      </dgm:t>
    </dgm:pt>
    <dgm:pt modelId="{5EA3E579-919E-4487-A396-0EC7CA27D0C7}" type="parTrans" cxnId="{415BE4C7-3D4B-457D-899B-499033167732}">
      <dgm:prSet/>
      <dgm:spPr/>
      <dgm:t>
        <a:bodyPr/>
        <a:lstStyle/>
        <a:p>
          <a:endParaRPr lang="en-US"/>
        </a:p>
      </dgm:t>
    </dgm:pt>
    <dgm:pt modelId="{D6034EED-B000-4407-8F76-F7529551DD5F}" type="sibTrans" cxnId="{415BE4C7-3D4B-457D-899B-499033167732}">
      <dgm:prSet/>
      <dgm:spPr/>
      <dgm:t>
        <a:bodyPr/>
        <a:lstStyle/>
        <a:p>
          <a:endParaRPr lang="en-US"/>
        </a:p>
      </dgm:t>
    </dgm:pt>
    <dgm:pt modelId="{B0B75DB5-808B-44F0-B249-69DB08C6E835}" type="pres">
      <dgm:prSet presAssocID="{4FC49AB3-D459-40BC-A006-625BCA6624B3}" presName="outerComposite" presStyleCnt="0">
        <dgm:presLayoutVars>
          <dgm:chMax val="5"/>
          <dgm:dir/>
          <dgm:resizeHandles val="exact"/>
        </dgm:presLayoutVars>
      </dgm:prSet>
      <dgm:spPr/>
    </dgm:pt>
    <dgm:pt modelId="{6041BD40-91A1-4258-B152-FA9B1C2EB334}" type="pres">
      <dgm:prSet presAssocID="{4FC49AB3-D459-40BC-A006-625BCA6624B3}" presName="dummyMaxCanvas" presStyleCnt="0">
        <dgm:presLayoutVars/>
      </dgm:prSet>
      <dgm:spPr/>
    </dgm:pt>
    <dgm:pt modelId="{418130B3-DF0C-446A-816F-EDF08A3C726C}" type="pres">
      <dgm:prSet presAssocID="{4FC49AB3-D459-40BC-A006-625BCA6624B3}" presName="ThreeNodes_1" presStyleLbl="node1" presStyleIdx="0" presStyleCnt="3">
        <dgm:presLayoutVars>
          <dgm:bulletEnabled val="1"/>
        </dgm:presLayoutVars>
      </dgm:prSet>
      <dgm:spPr/>
    </dgm:pt>
    <dgm:pt modelId="{BA8DFB3B-26BC-4EF7-99FD-C39F6944B472}" type="pres">
      <dgm:prSet presAssocID="{4FC49AB3-D459-40BC-A006-625BCA6624B3}" presName="ThreeNodes_2" presStyleLbl="node1" presStyleIdx="1" presStyleCnt="3">
        <dgm:presLayoutVars>
          <dgm:bulletEnabled val="1"/>
        </dgm:presLayoutVars>
      </dgm:prSet>
      <dgm:spPr/>
    </dgm:pt>
    <dgm:pt modelId="{5EDF9AD0-9F93-4D33-B429-256ED2B128A6}" type="pres">
      <dgm:prSet presAssocID="{4FC49AB3-D459-40BC-A006-625BCA6624B3}" presName="ThreeNodes_3" presStyleLbl="node1" presStyleIdx="2" presStyleCnt="3">
        <dgm:presLayoutVars>
          <dgm:bulletEnabled val="1"/>
        </dgm:presLayoutVars>
      </dgm:prSet>
      <dgm:spPr/>
    </dgm:pt>
    <dgm:pt modelId="{E1EA0BD2-CB73-4A43-BE0F-8631840B5966}" type="pres">
      <dgm:prSet presAssocID="{4FC49AB3-D459-40BC-A006-625BCA6624B3}" presName="ThreeConn_1-2" presStyleLbl="fgAccFollowNode1" presStyleIdx="0" presStyleCnt="2">
        <dgm:presLayoutVars>
          <dgm:bulletEnabled val="1"/>
        </dgm:presLayoutVars>
      </dgm:prSet>
      <dgm:spPr/>
    </dgm:pt>
    <dgm:pt modelId="{24354968-69FF-469E-AF5B-4D5144E44438}" type="pres">
      <dgm:prSet presAssocID="{4FC49AB3-D459-40BC-A006-625BCA6624B3}" presName="ThreeConn_2-3" presStyleLbl="fgAccFollowNode1" presStyleIdx="1" presStyleCnt="2">
        <dgm:presLayoutVars>
          <dgm:bulletEnabled val="1"/>
        </dgm:presLayoutVars>
      </dgm:prSet>
      <dgm:spPr/>
    </dgm:pt>
    <dgm:pt modelId="{8453DDA9-E143-4CF2-9D64-7837D7F554CE}" type="pres">
      <dgm:prSet presAssocID="{4FC49AB3-D459-40BC-A006-625BCA6624B3}" presName="ThreeNodes_1_text" presStyleLbl="node1" presStyleIdx="2" presStyleCnt="3">
        <dgm:presLayoutVars>
          <dgm:bulletEnabled val="1"/>
        </dgm:presLayoutVars>
      </dgm:prSet>
      <dgm:spPr/>
    </dgm:pt>
    <dgm:pt modelId="{29F5D9C5-7531-43CB-9E24-FBFFD0FBEC00}" type="pres">
      <dgm:prSet presAssocID="{4FC49AB3-D459-40BC-A006-625BCA6624B3}" presName="ThreeNodes_2_text" presStyleLbl="node1" presStyleIdx="2" presStyleCnt="3">
        <dgm:presLayoutVars>
          <dgm:bulletEnabled val="1"/>
        </dgm:presLayoutVars>
      </dgm:prSet>
      <dgm:spPr/>
    </dgm:pt>
    <dgm:pt modelId="{B1333A08-87C0-49A9-9230-B8422F75C18C}" type="pres">
      <dgm:prSet presAssocID="{4FC49AB3-D459-40BC-A006-625BCA6624B3}" presName="ThreeNodes_3_text" presStyleLbl="node1" presStyleIdx="2" presStyleCnt="3">
        <dgm:presLayoutVars>
          <dgm:bulletEnabled val="1"/>
        </dgm:presLayoutVars>
      </dgm:prSet>
      <dgm:spPr/>
    </dgm:pt>
  </dgm:ptLst>
  <dgm:cxnLst>
    <dgm:cxn modelId="{791F041E-A92A-42EE-9B0C-08F61ED424B7}" type="presOf" srcId="{81A401B5-4F02-479B-9006-9239DB700102}" destId="{8453DDA9-E143-4CF2-9D64-7837D7F554CE}" srcOrd="1" destOrd="0" presId="urn:microsoft.com/office/officeart/2005/8/layout/vProcess5"/>
    <dgm:cxn modelId="{5AFEA94E-D6C4-45C7-B495-A515F76BCFEC}" type="presOf" srcId="{E25CFEC5-FA24-40B4-83AD-03CABEBCC83B}" destId="{B1333A08-87C0-49A9-9230-B8422F75C18C}" srcOrd="1" destOrd="0" presId="urn:microsoft.com/office/officeart/2005/8/layout/vProcess5"/>
    <dgm:cxn modelId="{EC032685-4DAF-4445-B1F2-9C04FD6BCCEA}" srcId="{4FC49AB3-D459-40BC-A006-625BCA6624B3}" destId="{EA0652FC-990A-4969-BC90-8DACD119A11C}" srcOrd="1" destOrd="0" parTransId="{1419FC75-FA75-4C69-8F92-99D6CC99C6FF}" sibTransId="{1AF44434-DC7C-4A27-9E9D-3051DBA404E8}"/>
    <dgm:cxn modelId="{9CC05889-9DC0-4ACD-9DE9-200937E40CE0}" type="presOf" srcId="{EA0652FC-990A-4969-BC90-8DACD119A11C}" destId="{29F5D9C5-7531-43CB-9E24-FBFFD0FBEC00}" srcOrd="1" destOrd="0" presId="urn:microsoft.com/office/officeart/2005/8/layout/vProcess5"/>
    <dgm:cxn modelId="{3FA89DA6-9658-4323-A5B2-346533BEE78A}" type="presOf" srcId="{60F16EDB-7174-4F64-BE6E-97CD728028CC}" destId="{E1EA0BD2-CB73-4A43-BE0F-8631840B5966}" srcOrd="0" destOrd="0" presId="urn:microsoft.com/office/officeart/2005/8/layout/vProcess5"/>
    <dgm:cxn modelId="{17A042C2-7CEE-492F-A8CC-E7C3E2727EFA}" type="presOf" srcId="{EA0652FC-990A-4969-BC90-8DACD119A11C}" destId="{BA8DFB3B-26BC-4EF7-99FD-C39F6944B472}" srcOrd="0" destOrd="0" presId="urn:microsoft.com/office/officeart/2005/8/layout/vProcess5"/>
    <dgm:cxn modelId="{415BE4C7-3D4B-457D-899B-499033167732}" srcId="{4FC49AB3-D459-40BC-A006-625BCA6624B3}" destId="{E25CFEC5-FA24-40B4-83AD-03CABEBCC83B}" srcOrd="2" destOrd="0" parTransId="{5EA3E579-919E-4487-A396-0EC7CA27D0C7}" sibTransId="{D6034EED-B000-4407-8F76-F7529551DD5F}"/>
    <dgm:cxn modelId="{4ADD92CB-BC1E-42F7-87E9-58DB20F38E18}" type="presOf" srcId="{4FC49AB3-D459-40BC-A006-625BCA6624B3}" destId="{B0B75DB5-808B-44F0-B249-69DB08C6E835}" srcOrd="0" destOrd="0" presId="urn:microsoft.com/office/officeart/2005/8/layout/vProcess5"/>
    <dgm:cxn modelId="{160FA0E7-606C-4294-88E7-B2C91CB47CEC}" type="presOf" srcId="{1AF44434-DC7C-4A27-9E9D-3051DBA404E8}" destId="{24354968-69FF-469E-AF5B-4D5144E44438}" srcOrd="0" destOrd="0" presId="urn:microsoft.com/office/officeart/2005/8/layout/vProcess5"/>
    <dgm:cxn modelId="{ACF144EB-7B73-45B3-97D6-F3D0E523442A}" srcId="{4FC49AB3-D459-40BC-A006-625BCA6624B3}" destId="{81A401B5-4F02-479B-9006-9239DB700102}" srcOrd="0" destOrd="0" parTransId="{8D1C0C69-3FC4-4D10-A44E-9AE332A2405E}" sibTransId="{60F16EDB-7174-4F64-BE6E-97CD728028CC}"/>
    <dgm:cxn modelId="{27F7A8F0-0D78-49C5-A74A-082A010DF724}" type="presOf" srcId="{E25CFEC5-FA24-40B4-83AD-03CABEBCC83B}" destId="{5EDF9AD0-9F93-4D33-B429-256ED2B128A6}" srcOrd="0" destOrd="0" presId="urn:microsoft.com/office/officeart/2005/8/layout/vProcess5"/>
    <dgm:cxn modelId="{16C28AF1-9698-49C0-ADE3-28C01F3DE0F9}" type="presOf" srcId="{81A401B5-4F02-479B-9006-9239DB700102}" destId="{418130B3-DF0C-446A-816F-EDF08A3C726C}" srcOrd="0" destOrd="0" presId="urn:microsoft.com/office/officeart/2005/8/layout/vProcess5"/>
    <dgm:cxn modelId="{BCD8DCB1-756A-4313-97F2-17FD7C9AC922}" type="presParOf" srcId="{B0B75DB5-808B-44F0-B249-69DB08C6E835}" destId="{6041BD40-91A1-4258-B152-FA9B1C2EB334}" srcOrd="0" destOrd="0" presId="urn:microsoft.com/office/officeart/2005/8/layout/vProcess5"/>
    <dgm:cxn modelId="{29CB6FEE-AEFC-4479-B846-543EB899B52C}" type="presParOf" srcId="{B0B75DB5-808B-44F0-B249-69DB08C6E835}" destId="{418130B3-DF0C-446A-816F-EDF08A3C726C}" srcOrd="1" destOrd="0" presId="urn:microsoft.com/office/officeart/2005/8/layout/vProcess5"/>
    <dgm:cxn modelId="{107F940C-487D-4A79-9C2A-409D1FBC112B}" type="presParOf" srcId="{B0B75DB5-808B-44F0-B249-69DB08C6E835}" destId="{BA8DFB3B-26BC-4EF7-99FD-C39F6944B472}" srcOrd="2" destOrd="0" presId="urn:microsoft.com/office/officeart/2005/8/layout/vProcess5"/>
    <dgm:cxn modelId="{C8255301-5F47-495F-8643-A6B4AE2E2BF2}" type="presParOf" srcId="{B0B75DB5-808B-44F0-B249-69DB08C6E835}" destId="{5EDF9AD0-9F93-4D33-B429-256ED2B128A6}" srcOrd="3" destOrd="0" presId="urn:microsoft.com/office/officeart/2005/8/layout/vProcess5"/>
    <dgm:cxn modelId="{9103B02A-A7F5-4C82-B6EB-AF88C625986C}" type="presParOf" srcId="{B0B75DB5-808B-44F0-B249-69DB08C6E835}" destId="{E1EA0BD2-CB73-4A43-BE0F-8631840B5966}" srcOrd="4" destOrd="0" presId="urn:microsoft.com/office/officeart/2005/8/layout/vProcess5"/>
    <dgm:cxn modelId="{1A639671-1A37-45A0-832F-1F376183F6E6}" type="presParOf" srcId="{B0B75DB5-808B-44F0-B249-69DB08C6E835}" destId="{24354968-69FF-469E-AF5B-4D5144E44438}" srcOrd="5" destOrd="0" presId="urn:microsoft.com/office/officeart/2005/8/layout/vProcess5"/>
    <dgm:cxn modelId="{F03F96F6-AECA-46E2-8725-4664630939BD}" type="presParOf" srcId="{B0B75DB5-808B-44F0-B249-69DB08C6E835}" destId="{8453DDA9-E143-4CF2-9D64-7837D7F554CE}" srcOrd="6" destOrd="0" presId="urn:microsoft.com/office/officeart/2005/8/layout/vProcess5"/>
    <dgm:cxn modelId="{B414A5DE-875B-41E6-A3E8-C792A645CAA5}" type="presParOf" srcId="{B0B75DB5-808B-44F0-B249-69DB08C6E835}" destId="{29F5D9C5-7531-43CB-9E24-FBFFD0FBEC00}" srcOrd="7" destOrd="0" presId="urn:microsoft.com/office/officeart/2005/8/layout/vProcess5"/>
    <dgm:cxn modelId="{1D38F474-2B80-40BB-88B2-1ABA86293943}" type="presParOf" srcId="{B0B75DB5-808B-44F0-B249-69DB08C6E835}" destId="{B1333A08-87C0-49A9-9230-B8422F75C18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2EA92-29DD-45FA-90A8-4EE6F4E31501}">
      <dsp:nvSpPr>
        <dsp:cNvPr id="0" name=""/>
        <dsp:cNvSpPr/>
      </dsp:nvSpPr>
      <dsp:spPr>
        <a:xfrm>
          <a:off x="11442" y="26865"/>
          <a:ext cx="742734" cy="730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8D5FD5-C2BB-4140-82DE-5CB2F158050B}">
      <dsp:nvSpPr>
        <dsp:cNvPr id="0" name=""/>
        <dsp:cNvSpPr/>
      </dsp:nvSpPr>
      <dsp:spPr>
        <a:xfrm>
          <a:off x="11442"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TABLE OF CONTENTS</a:t>
          </a:r>
          <a:endParaRPr lang="en-US" sz="1400" kern="1200"/>
        </a:p>
      </dsp:txBody>
      <dsp:txXfrm>
        <a:off x="11442" y="887791"/>
        <a:ext cx="2122099" cy="391731"/>
      </dsp:txXfrm>
    </dsp:sp>
    <dsp:sp modelId="{0DF9F5F4-6CF9-4B89-83D9-4CE55113E542}">
      <dsp:nvSpPr>
        <dsp:cNvPr id="0" name=""/>
        <dsp:cNvSpPr/>
      </dsp:nvSpPr>
      <dsp:spPr>
        <a:xfrm>
          <a:off x="11442"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sp>
    <dsp:sp modelId="{3CB35B1D-D01C-4D55-904D-9F05C237E0F7}">
      <dsp:nvSpPr>
        <dsp:cNvPr id="0" name=""/>
        <dsp:cNvSpPr/>
      </dsp:nvSpPr>
      <dsp:spPr>
        <a:xfrm>
          <a:off x="2504908" y="26865"/>
          <a:ext cx="742734" cy="730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027A1E-0153-4A0C-821C-9CE1A2586112}">
      <dsp:nvSpPr>
        <dsp:cNvPr id="0" name=""/>
        <dsp:cNvSpPr/>
      </dsp:nvSpPr>
      <dsp:spPr>
        <a:xfrm>
          <a:off x="2504908"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INTRODUCTION	</a:t>
          </a:r>
          <a:endParaRPr lang="en-US" sz="1400" kern="1200"/>
        </a:p>
      </dsp:txBody>
      <dsp:txXfrm>
        <a:off x="2504908" y="887791"/>
        <a:ext cx="2122099" cy="391731"/>
      </dsp:txXfrm>
    </dsp:sp>
    <dsp:sp modelId="{7281E3FB-264A-4684-9A29-3E4E75C76A77}">
      <dsp:nvSpPr>
        <dsp:cNvPr id="0" name=""/>
        <dsp:cNvSpPr/>
      </dsp:nvSpPr>
      <dsp:spPr>
        <a:xfrm>
          <a:off x="2504908"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BUSINESS PROBLEM FRAMING	</a:t>
          </a:r>
          <a:endParaRPr lang="en-US" sz="1100" kern="1200"/>
        </a:p>
        <a:p>
          <a:pPr marL="0" lvl="0" indent="0" algn="l" defTabSz="488950">
            <a:lnSpc>
              <a:spcPct val="90000"/>
            </a:lnSpc>
            <a:spcBef>
              <a:spcPct val="0"/>
            </a:spcBef>
            <a:spcAft>
              <a:spcPct val="35000"/>
            </a:spcAft>
            <a:buNone/>
          </a:pPr>
          <a:r>
            <a:rPr lang="en-US" sz="1100" b="1" kern="1200"/>
            <a:t>CONCEPTUAL BACKGROUND OF THE DOMAIN PROBLEM	</a:t>
          </a:r>
          <a:endParaRPr lang="en-US" sz="1100" kern="1200"/>
        </a:p>
        <a:p>
          <a:pPr marL="0" lvl="0" indent="0" algn="l" defTabSz="488950">
            <a:lnSpc>
              <a:spcPct val="90000"/>
            </a:lnSpc>
            <a:spcBef>
              <a:spcPct val="0"/>
            </a:spcBef>
            <a:spcAft>
              <a:spcPct val="35000"/>
            </a:spcAft>
            <a:buNone/>
          </a:pPr>
          <a:r>
            <a:rPr lang="en-US" sz="1100" b="1" kern="1200"/>
            <a:t>REVIEW OF LITERATURE	</a:t>
          </a:r>
          <a:endParaRPr lang="en-US" sz="1100" kern="1200"/>
        </a:p>
        <a:p>
          <a:pPr marL="0" lvl="0" indent="0" algn="l" defTabSz="488950">
            <a:lnSpc>
              <a:spcPct val="90000"/>
            </a:lnSpc>
            <a:spcBef>
              <a:spcPct val="0"/>
            </a:spcBef>
            <a:spcAft>
              <a:spcPct val="35000"/>
            </a:spcAft>
            <a:buNone/>
          </a:pPr>
          <a:r>
            <a:rPr lang="en-US" sz="1100" b="1" kern="1200"/>
            <a:t>MOTIVATION FOR THE PROBLEM UNDERTAKEN	</a:t>
          </a:r>
          <a:endParaRPr lang="en-US" sz="1100" kern="1200"/>
        </a:p>
      </dsp:txBody>
      <dsp:txXfrm>
        <a:off x="2504908" y="1340177"/>
        <a:ext cx="2122099" cy="1719417"/>
      </dsp:txXfrm>
    </dsp:sp>
    <dsp:sp modelId="{01254F58-C2BF-44FD-BED8-7C789E347370}">
      <dsp:nvSpPr>
        <dsp:cNvPr id="0" name=""/>
        <dsp:cNvSpPr/>
      </dsp:nvSpPr>
      <dsp:spPr>
        <a:xfrm>
          <a:off x="4998375" y="26865"/>
          <a:ext cx="742734" cy="730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5AFDDC-B18C-470D-B356-2DC335226A51}">
      <dsp:nvSpPr>
        <dsp:cNvPr id="0" name=""/>
        <dsp:cNvSpPr/>
      </dsp:nvSpPr>
      <dsp:spPr>
        <a:xfrm>
          <a:off x="4998375"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ANALYTICAL PROBLEM FRAMING	</a:t>
          </a:r>
          <a:endParaRPr lang="en-US" sz="1400" kern="1200"/>
        </a:p>
      </dsp:txBody>
      <dsp:txXfrm>
        <a:off x="4998375" y="887791"/>
        <a:ext cx="2122099" cy="391731"/>
      </dsp:txXfrm>
    </dsp:sp>
    <dsp:sp modelId="{1822399D-7BFF-444E-9677-923FEAC86E35}">
      <dsp:nvSpPr>
        <dsp:cNvPr id="0" name=""/>
        <dsp:cNvSpPr/>
      </dsp:nvSpPr>
      <dsp:spPr>
        <a:xfrm>
          <a:off x="4998375"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MATHEMATICAL/ ANALYTICAL MODELING OF THE PROBLEM	</a:t>
          </a:r>
          <a:endParaRPr lang="en-US" sz="1100" kern="1200"/>
        </a:p>
        <a:p>
          <a:pPr marL="0" lvl="0" indent="0" algn="l" defTabSz="488950">
            <a:lnSpc>
              <a:spcPct val="90000"/>
            </a:lnSpc>
            <a:spcBef>
              <a:spcPct val="0"/>
            </a:spcBef>
            <a:spcAft>
              <a:spcPct val="35000"/>
            </a:spcAft>
            <a:buNone/>
          </a:pPr>
          <a:r>
            <a:rPr lang="en-US" sz="1100" b="1" kern="1200"/>
            <a:t>DATA SOURCES AND THEIR FORMATS	</a:t>
          </a:r>
          <a:endParaRPr lang="en-US" sz="1100" kern="1200"/>
        </a:p>
        <a:p>
          <a:pPr marL="0" lvl="0" indent="0" algn="l" defTabSz="488950">
            <a:lnSpc>
              <a:spcPct val="90000"/>
            </a:lnSpc>
            <a:spcBef>
              <a:spcPct val="0"/>
            </a:spcBef>
            <a:spcAft>
              <a:spcPct val="35000"/>
            </a:spcAft>
            <a:buNone/>
          </a:pPr>
          <a:r>
            <a:rPr lang="en-US" sz="1100" b="1" kern="1200"/>
            <a:t>DATA PREPROCESSING DONE	</a:t>
          </a:r>
          <a:endParaRPr lang="en-US" sz="1100" kern="1200"/>
        </a:p>
        <a:p>
          <a:pPr marL="0" lvl="0" indent="0" algn="l" defTabSz="488950">
            <a:lnSpc>
              <a:spcPct val="90000"/>
            </a:lnSpc>
            <a:spcBef>
              <a:spcPct val="0"/>
            </a:spcBef>
            <a:spcAft>
              <a:spcPct val="35000"/>
            </a:spcAft>
            <a:buNone/>
          </a:pPr>
          <a:r>
            <a:rPr lang="en-US" sz="1100" b="1" kern="1200"/>
            <a:t>DATA INPUTS- LOGIC- OUTPUT RELATIONSHIPS	</a:t>
          </a:r>
          <a:endParaRPr lang="en-US" sz="1100" kern="1200"/>
        </a:p>
        <a:p>
          <a:pPr marL="0" lvl="0" indent="0" algn="l" defTabSz="488950">
            <a:lnSpc>
              <a:spcPct val="90000"/>
            </a:lnSpc>
            <a:spcBef>
              <a:spcPct val="0"/>
            </a:spcBef>
            <a:spcAft>
              <a:spcPct val="35000"/>
            </a:spcAft>
            <a:buNone/>
          </a:pPr>
          <a:r>
            <a:rPr lang="en-US" sz="1100" b="1" kern="1200"/>
            <a:t>HARDWARE AND SOFTWARE REQUIREMENTS AND TOOLS USED	</a:t>
          </a:r>
          <a:endParaRPr lang="en-US" sz="1100" kern="1200"/>
        </a:p>
      </dsp:txBody>
      <dsp:txXfrm>
        <a:off x="4998375" y="1340177"/>
        <a:ext cx="2122099" cy="1719417"/>
      </dsp:txXfrm>
    </dsp:sp>
    <dsp:sp modelId="{90B130ED-AEE7-4342-82AD-E25C1FFEF976}">
      <dsp:nvSpPr>
        <dsp:cNvPr id="0" name=""/>
        <dsp:cNvSpPr/>
      </dsp:nvSpPr>
      <dsp:spPr>
        <a:xfrm>
          <a:off x="7491841" y="26865"/>
          <a:ext cx="742734" cy="7305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800E6A-7F22-49E6-B003-DF1C2C0F0705}">
      <dsp:nvSpPr>
        <dsp:cNvPr id="0" name=""/>
        <dsp:cNvSpPr/>
      </dsp:nvSpPr>
      <dsp:spPr>
        <a:xfrm>
          <a:off x="7491841"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MODEL/S DEVELOPMENT AND EVALUATION	</a:t>
          </a:r>
          <a:endParaRPr lang="en-US" sz="1400" kern="1200"/>
        </a:p>
      </dsp:txBody>
      <dsp:txXfrm>
        <a:off x="7491841" y="887791"/>
        <a:ext cx="2122099" cy="391731"/>
      </dsp:txXfrm>
    </dsp:sp>
    <dsp:sp modelId="{C205B7A6-84DD-471E-A718-BD5DB6BF18BE}">
      <dsp:nvSpPr>
        <dsp:cNvPr id="0" name=""/>
        <dsp:cNvSpPr/>
      </dsp:nvSpPr>
      <dsp:spPr>
        <a:xfrm>
          <a:off x="7491841"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IDENTIFICATION OF POSSIBLE PROBLEM-SOLVING APPROACHES (METHODS)	</a:t>
          </a:r>
          <a:endParaRPr lang="en-US" sz="1100" kern="1200"/>
        </a:p>
        <a:p>
          <a:pPr marL="0" lvl="0" indent="0" algn="l" defTabSz="488950">
            <a:lnSpc>
              <a:spcPct val="90000"/>
            </a:lnSpc>
            <a:spcBef>
              <a:spcPct val="0"/>
            </a:spcBef>
            <a:spcAft>
              <a:spcPct val="35000"/>
            </a:spcAft>
            <a:buNone/>
          </a:pPr>
          <a:r>
            <a:rPr lang="en-US" sz="1100" b="1" kern="1200"/>
            <a:t>TESTING OF IDENTIFIED APPROACHES (ALGORITHMS)	</a:t>
          </a:r>
          <a:endParaRPr lang="en-US" sz="1100" kern="1200"/>
        </a:p>
        <a:p>
          <a:pPr marL="0" lvl="0" indent="0" algn="l" defTabSz="488950">
            <a:lnSpc>
              <a:spcPct val="90000"/>
            </a:lnSpc>
            <a:spcBef>
              <a:spcPct val="0"/>
            </a:spcBef>
            <a:spcAft>
              <a:spcPct val="35000"/>
            </a:spcAft>
            <a:buNone/>
          </a:pPr>
          <a:r>
            <a:rPr lang="en-US" sz="1100" b="1" kern="1200"/>
            <a:t>RUN AND EVALUATE SELECTED MODELS	</a:t>
          </a:r>
          <a:endParaRPr lang="en-US" sz="1100" kern="1200"/>
        </a:p>
        <a:p>
          <a:pPr marL="0" lvl="0" indent="0" algn="l" defTabSz="488950">
            <a:lnSpc>
              <a:spcPct val="90000"/>
            </a:lnSpc>
            <a:spcBef>
              <a:spcPct val="0"/>
            </a:spcBef>
            <a:spcAft>
              <a:spcPct val="35000"/>
            </a:spcAft>
            <a:buNone/>
          </a:pPr>
          <a:r>
            <a:rPr lang="en-US" sz="1100" b="1" kern="1200"/>
            <a:t>KEY METRICS FOR SUCCESS IN SOLVING PROBLEM UNDER CONSIDERATION	</a:t>
          </a:r>
          <a:endParaRPr lang="en-US" sz="1100" kern="1200"/>
        </a:p>
        <a:p>
          <a:pPr marL="0" lvl="0" indent="0" algn="l" defTabSz="488950">
            <a:lnSpc>
              <a:spcPct val="90000"/>
            </a:lnSpc>
            <a:spcBef>
              <a:spcPct val="0"/>
            </a:spcBef>
            <a:spcAft>
              <a:spcPct val="35000"/>
            </a:spcAft>
            <a:buNone/>
          </a:pPr>
          <a:r>
            <a:rPr lang="en-US" sz="1100" b="1" kern="1200"/>
            <a:t>VISUALIZATIONS</a:t>
          </a:r>
          <a:endParaRPr lang="en-US" sz="1100" kern="1200"/>
        </a:p>
      </dsp:txBody>
      <dsp:txXfrm>
        <a:off x="7491841" y="1340177"/>
        <a:ext cx="2122099" cy="1719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2B17E-E04A-4908-B12F-7F1743E860DD}">
      <dsp:nvSpPr>
        <dsp:cNvPr id="0" name=""/>
        <dsp:cNvSpPr/>
      </dsp:nvSpPr>
      <dsp:spPr>
        <a:xfrm>
          <a:off x="1521908" y="393208"/>
          <a:ext cx="1510523" cy="1125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17610F-4913-49B9-921C-6DE3BE699CCB}">
      <dsp:nvSpPr>
        <dsp:cNvPr id="0" name=""/>
        <dsp:cNvSpPr/>
      </dsp:nvSpPr>
      <dsp:spPr>
        <a:xfrm>
          <a:off x="119279" y="1617758"/>
          <a:ext cx="4315781" cy="482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endParaRPr lang="en-US" sz="3000" kern="1200" dirty="0"/>
        </a:p>
      </dsp:txBody>
      <dsp:txXfrm>
        <a:off x="119279" y="1617758"/>
        <a:ext cx="4315781" cy="482420"/>
      </dsp:txXfrm>
    </dsp:sp>
    <dsp:sp modelId="{C83915E2-E57B-4C04-8252-D0F8FC2FE151}">
      <dsp:nvSpPr>
        <dsp:cNvPr id="0" name=""/>
        <dsp:cNvSpPr/>
      </dsp:nvSpPr>
      <dsp:spPr>
        <a:xfrm>
          <a:off x="119279" y="2146180"/>
          <a:ext cx="4315781" cy="54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INTERPRETATION OF THE RESULTS	</a:t>
          </a:r>
          <a:endParaRPr lang="en-US" sz="1700" kern="1200"/>
        </a:p>
      </dsp:txBody>
      <dsp:txXfrm>
        <a:off x="119279" y="2146180"/>
        <a:ext cx="4315781" cy="547072"/>
      </dsp:txXfrm>
    </dsp:sp>
    <dsp:sp modelId="{F384A2F8-808F-4C17-A80A-E307D8367747}">
      <dsp:nvSpPr>
        <dsp:cNvPr id="0" name=""/>
        <dsp:cNvSpPr/>
      </dsp:nvSpPr>
      <dsp:spPr>
        <a:xfrm>
          <a:off x="6592951" y="393208"/>
          <a:ext cx="1510523" cy="1125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2DB2A5-06FD-4C11-9BAA-87E3F6F97BED}">
      <dsp:nvSpPr>
        <dsp:cNvPr id="0" name=""/>
        <dsp:cNvSpPr/>
      </dsp:nvSpPr>
      <dsp:spPr>
        <a:xfrm>
          <a:off x="5190322" y="1617758"/>
          <a:ext cx="4315781" cy="482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b="1" kern="1200"/>
            <a:t>CONCLUSION	</a:t>
          </a:r>
          <a:endParaRPr lang="en-US" sz="3000" kern="1200"/>
        </a:p>
      </dsp:txBody>
      <dsp:txXfrm>
        <a:off x="5190322" y="1617758"/>
        <a:ext cx="4315781" cy="482420"/>
      </dsp:txXfrm>
    </dsp:sp>
    <dsp:sp modelId="{081AFC9E-9042-46F6-8528-4311ECBE58F0}">
      <dsp:nvSpPr>
        <dsp:cNvPr id="0" name=""/>
        <dsp:cNvSpPr/>
      </dsp:nvSpPr>
      <dsp:spPr>
        <a:xfrm>
          <a:off x="5190322" y="2146180"/>
          <a:ext cx="4315781" cy="54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KEY FINDINGS AND CONCLUSIONS OF THE STUDY	</a:t>
          </a:r>
          <a:endParaRPr lang="en-US" sz="1700" kern="1200"/>
        </a:p>
        <a:p>
          <a:pPr marL="0" lvl="0" indent="0" algn="ctr" defTabSz="755650">
            <a:lnSpc>
              <a:spcPct val="100000"/>
            </a:lnSpc>
            <a:spcBef>
              <a:spcPct val="0"/>
            </a:spcBef>
            <a:spcAft>
              <a:spcPct val="35000"/>
            </a:spcAft>
            <a:buNone/>
          </a:pPr>
          <a:r>
            <a:rPr lang="en-US" sz="1700" b="1" kern="1200"/>
            <a:t>LEARNING OUTCOMES OF THE STUDY IN RESPECT OF DATA SCIENCE	</a:t>
          </a:r>
          <a:endParaRPr lang="en-US" sz="1700" kern="1200"/>
        </a:p>
        <a:p>
          <a:pPr marL="0" lvl="0" indent="0" algn="ctr" defTabSz="755650">
            <a:lnSpc>
              <a:spcPct val="100000"/>
            </a:lnSpc>
            <a:spcBef>
              <a:spcPct val="0"/>
            </a:spcBef>
            <a:spcAft>
              <a:spcPct val="35000"/>
            </a:spcAft>
            <a:buNone/>
          </a:pPr>
          <a:r>
            <a:rPr lang="en-US" sz="1700" b="1" kern="1200"/>
            <a:t>LIMITATIONS OF THIS WORK AND SCOPE FOR FUTURE WORK</a:t>
          </a:r>
          <a:endParaRPr lang="en-US" sz="1700" kern="1200"/>
        </a:p>
      </dsp:txBody>
      <dsp:txXfrm>
        <a:off x="5190322" y="2146180"/>
        <a:ext cx="4315781" cy="547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56716-96F8-4FF6-BFD3-D8B323D36A0B}">
      <dsp:nvSpPr>
        <dsp:cNvPr id="0" name=""/>
        <dsp:cNvSpPr/>
      </dsp:nvSpPr>
      <dsp:spPr>
        <a:xfrm>
          <a:off x="0" y="56061"/>
          <a:ext cx="9625383" cy="106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Houses are one of the necessary needs of each and every person around the globe and therefore housing and real estate market is one of the markets which is one of the major contributors in the world’s economy.</a:t>
          </a:r>
        </a:p>
      </dsp:txBody>
      <dsp:txXfrm>
        <a:off x="52089" y="108150"/>
        <a:ext cx="9521205" cy="962862"/>
      </dsp:txXfrm>
    </dsp:sp>
    <dsp:sp modelId="{0A693080-20BD-44B0-B5F6-BF42E73155C4}">
      <dsp:nvSpPr>
        <dsp:cNvPr id="0" name=""/>
        <dsp:cNvSpPr/>
      </dsp:nvSpPr>
      <dsp:spPr>
        <a:xfrm>
          <a:off x="0" y="1177821"/>
          <a:ext cx="9625383" cy="1067040"/>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US-based housing company named Surprise Housing has decided to enter the Australian market. The company uses data analytics to purchase houses at a price below their actual values and flip them at a higher price.</a:t>
          </a:r>
        </a:p>
      </dsp:txBody>
      <dsp:txXfrm>
        <a:off x="52089" y="1229910"/>
        <a:ext cx="9521205" cy="962862"/>
      </dsp:txXfrm>
    </dsp:sp>
    <dsp:sp modelId="{82A6A994-A699-4FCB-82F1-612242177DF0}">
      <dsp:nvSpPr>
        <dsp:cNvPr id="0" name=""/>
        <dsp:cNvSpPr/>
      </dsp:nvSpPr>
      <dsp:spPr>
        <a:xfrm>
          <a:off x="0" y="2299581"/>
          <a:ext cx="9625383" cy="1067040"/>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are required to build a model using Machine Learning in order 	to predict the actual value of the prospective properties and decide 	whether to invest in them or not.</a:t>
          </a:r>
        </a:p>
      </dsp:txBody>
      <dsp:txXfrm>
        <a:off x="52089" y="2351670"/>
        <a:ext cx="9521205" cy="962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A0D3D-F267-47BD-8DD5-3821D8DB7911}">
      <dsp:nvSpPr>
        <dsp:cNvPr id="0" name=""/>
        <dsp:cNvSpPr/>
      </dsp:nvSpPr>
      <dsp:spPr>
        <a:xfrm>
          <a:off x="0" y="4401"/>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A3D01-757D-4049-81C2-FB45BD6EAA30}">
      <dsp:nvSpPr>
        <dsp:cNvPr id="0" name=""/>
        <dsp:cNvSpPr/>
      </dsp:nvSpPr>
      <dsp:spPr>
        <a:xfrm>
          <a:off x="456093" y="343644"/>
          <a:ext cx="830071" cy="829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064CEA-8BFF-4223-BEC6-6141F30E3B75}">
      <dsp:nvSpPr>
        <dsp:cNvPr id="0" name=""/>
        <dsp:cNvSpPr/>
      </dsp:nvSpPr>
      <dsp:spPr>
        <a:xfrm>
          <a:off x="1742258" y="4401"/>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dirty="0"/>
            <a:t>Houses are one of the necessary need of each person around the globe and therefore housing and real estate market is one of the markets which is one of the major contributors in the world’s economy. </a:t>
          </a:r>
        </a:p>
      </dsp:txBody>
      <dsp:txXfrm>
        <a:off x="1742258" y="4401"/>
        <a:ext cx="4557494" cy="1509220"/>
      </dsp:txXfrm>
    </dsp:sp>
    <dsp:sp modelId="{9209E7A2-AC76-4CC2-BB31-544C4FAF1F14}">
      <dsp:nvSpPr>
        <dsp:cNvPr id="0" name=""/>
        <dsp:cNvSpPr/>
      </dsp:nvSpPr>
      <dsp:spPr>
        <a:xfrm>
          <a:off x="0" y="1868733"/>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0B403-1CED-4121-BF5A-DF853F365C57}">
      <dsp:nvSpPr>
        <dsp:cNvPr id="0" name=""/>
        <dsp:cNvSpPr/>
      </dsp:nvSpPr>
      <dsp:spPr>
        <a:xfrm>
          <a:off x="456093" y="2207976"/>
          <a:ext cx="830071" cy="829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72C541-D472-489F-B7F3-8EA8A2D46D4C}">
      <dsp:nvSpPr>
        <dsp:cNvPr id="0" name=""/>
        <dsp:cNvSpPr/>
      </dsp:nvSpPr>
      <dsp:spPr>
        <a:xfrm>
          <a:off x="1742258" y="1868733"/>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a:t>It is a very large market and there are various companies working in the domain. </a:t>
          </a:r>
        </a:p>
      </dsp:txBody>
      <dsp:txXfrm>
        <a:off x="1742258" y="1868733"/>
        <a:ext cx="4557494" cy="1509220"/>
      </dsp:txXfrm>
    </dsp:sp>
    <dsp:sp modelId="{A27B7B10-B71E-49F6-8629-E33A2CB67961}">
      <dsp:nvSpPr>
        <dsp:cNvPr id="0" name=""/>
        <dsp:cNvSpPr/>
      </dsp:nvSpPr>
      <dsp:spPr>
        <a:xfrm>
          <a:off x="0" y="3733064"/>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C9D9-1727-46FB-A48E-0C7655B384CF}">
      <dsp:nvSpPr>
        <dsp:cNvPr id="0" name=""/>
        <dsp:cNvSpPr/>
      </dsp:nvSpPr>
      <dsp:spPr>
        <a:xfrm>
          <a:off x="456539" y="4072307"/>
          <a:ext cx="830071" cy="829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102950-F8DB-4044-94EC-4EB6F5A9E65B}">
      <dsp:nvSpPr>
        <dsp:cNvPr id="0" name=""/>
        <dsp:cNvSpPr/>
      </dsp:nvSpPr>
      <dsp:spPr>
        <a:xfrm>
          <a:off x="1743150" y="3733064"/>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a:t>Data science comes as a very important tool to solve problems in the domain to help the companies increase their overall revenue, profits, improving their marketing strategies and focusing on changing trends in house sales and purchases. </a:t>
          </a:r>
        </a:p>
      </dsp:txBody>
      <dsp:txXfrm>
        <a:off x="1743150" y="3733064"/>
        <a:ext cx="4557494" cy="1509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130B3-DF0C-446A-816F-EDF08A3C726C}">
      <dsp:nvSpPr>
        <dsp:cNvPr id="0" name=""/>
        <dsp:cNvSpPr/>
      </dsp:nvSpPr>
      <dsp:spPr>
        <a:xfrm>
          <a:off x="0" y="0"/>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By looking into the target variable label, we assumed that it was </a:t>
          </a:r>
          <a:r>
            <a:rPr lang="en-US" sz="1900" kern="1200"/>
            <a:t> </a:t>
          </a:r>
          <a:r>
            <a:rPr lang="en-IN" sz="1900" kern="1200"/>
            <a:t>a </a:t>
          </a:r>
          <a:r>
            <a:rPr lang="en-US" sz="1900" kern="1200"/>
            <a:t> </a:t>
          </a:r>
          <a:r>
            <a:rPr lang="en-IN" sz="1900" kern="1200"/>
            <a:t>Regression type of problem.</a:t>
          </a:r>
          <a:r>
            <a:rPr lang="en-US" sz="1900" kern="1200"/>
            <a:t> </a:t>
          </a:r>
        </a:p>
      </dsp:txBody>
      <dsp:txXfrm>
        <a:off x="30074" y="30074"/>
        <a:ext cx="7073573" cy="966656"/>
      </dsp:txXfrm>
    </dsp:sp>
    <dsp:sp modelId="{BA8DFB3B-26BC-4EF7-99FD-C39F6944B472}">
      <dsp:nvSpPr>
        <dsp:cNvPr id="0" name=""/>
        <dsp:cNvSpPr/>
      </dsp:nvSpPr>
      <dsp:spPr>
        <a:xfrm>
          <a:off x="721903" y="1197939"/>
          <a:ext cx="8181575" cy="1026804"/>
        </a:xfrm>
        <a:prstGeom prst="roundRect">
          <a:avLst>
            <a:gd name="adj" fmla="val 10000"/>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We observed multicollinearity in between columns so we assumed </a:t>
          </a:r>
          <a:r>
            <a:rPr lang="en-US" sz="1900" kern="1200"/>
            <a:t> </a:t>
          </a:r>
          <a:r>
            <a:rPr lang="en-IN" sz="1900" kern="1200"/>
            <a:t>that we will be using Principal Component Analysis (PCA).</a:t>
          </a:r>
          <a:r>
            <a:rPr lang="en-US" sz="1900" kern="1200"/>
            <a:t> </a:t>
          </a:r>
        </a:p>
      </dsp:txBody>
      <dsp:txXfrm>
        <a:off x="751977" y="1228013"/>
        <a:ext cx="6732100" cy="966656"/>
      </dsp:txXfrm>
    </dsp:sp>
    <dsp:sp modelId="{5EDF9AD0-9F93-4D33-B429-256ED2B128A6}">
      <dsp:nvSpPr>
        <dsp:cNvPr id="0" name=""/>
        <dsp:cNvSpPr/>
      </dsp:nvSpPr>
      <dsp:spPr>
        <a:xfrm>
          <a:off x="1443807" y="2395878"/>
          <a:ext cx="8181575" cy="1026804"/>
        </a:xfrm>
        <a:prstGeom prst="roundRect">
          <a:avLst>
            <a:gd name="adj" fmla="val 10000"/>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We also observed that only one single unique value was present in </a:t>
          </a:r>
          <a:r>
            <a:rPr lang="en-US" sz="1900" kern="1200"/>
            <a:t> </a:t>
          </a:r>
          <a:r>
            <a:rPr lang="en-IN" sz="1900" kern="1200"/>
            <a:t>Utilities column so we assumed that we will be dropping </a:t>
          </a:r>
          <a:r>
            <a:rPr lang="en-US" sz="1900" kern="1200"/>
            <a:t> </a:t>
          </a:r>
          <a:r>
            <a:rPr lang="en-IN" sz="1900" kern="1200"/>
            <a:t>this columns.</a:t>
          </a:r>
          <a:r>
            <a:rPr lang="en-US" sz="1900" kern="1200"/>
            <a:t> </a:t>
          </a:r>
        </a:p>
      </dsp:txBody>
      <dsp:txXfrm>
        <a:off x="1473881" y="2425952"/>
        <a:ext cx="6732100" cy="966656"/>
      </dsp:txXfrm>
    </dsp:sp>
    <dsp:sp modelId="{E1EA0BD2-CB73-4A43-BE0F-8631840B5966}">
      <dsp:nvSpPr>
        <dsp:cNvPr id="0" name=""/>
        <dsp:cNvSpPr/>
      </dsp:nvSpPr>
      <dsp:spPr>
        <a:xfrm>
          <a:off x="7514152" y="778660"/>
          <a:ext cx="667423" cy="66742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664322" y="778660"/>
        <a:ext cx="367083" cy="502236"/>
      </dsp:txXfrm>
    </dsp:sp>
    <dsp:sp modelId="{24354968-69FF-469E-AF5B-4D5144E44438}">
      <dsp:nvSpPr>
        <dsp:cNvPr id="0" name=""/>
        <dsp:cNvSpPr/>
      </dsp:nvSpPr>
      <dsp:spPr>
        <a:xfrm>
          <a:off x="8236056" y="1969754"/>
          <a:ext cx="667423" cy="667423"/>
        </a:xfrm>
        <a:prstGeom prst="downArrow">
          <a:avLst>
            <a:gd name="adj1" fmla="val 55000"/>
            <a:gd name="adj2" fmla="val 45000"/>
          </a:avLst>
        </a:prstGeom>
        <a:solidFill>
          <a:schemeClr val="accent2">
            <a:tint val="40000"/>
            <a:alpha val="90000"/>
            <a:hueOff val="1629769"/>
            <a:satOff val="-4713"/>
            <a:lumOff val="-100"/>
            <a:alphaOff val="0"/>
          </a:schemeClr>
        </a:solidFill>
        <a:ln w="9525" cap="rnd" cmpd="sng" algn="ctr">
          <a:solidFill>
            <a:schemeClr val="accent2">
              <a:tint val="40000"/>
              <a:alpha val="90000"/>
              <a:hueOff val="1629769"/>
              <a:satOff val="-4713"/>
              <a:lumOff val="-1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86226" y="1969754"/>
        <a:ext cx="367083" cy="5022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9/17/2021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291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9/17/2021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15481311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399697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9775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35861019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808AF71-E873-4278-88E4-5DD2F3B8804D}" type="datetime1">
              <a:rPr lang="en-US" smtClean="0"/>
              <a:t>9/17/2021</a:t>
            </a:fld>
            <a:endParaRPr lang="en-US"/>
          </a:p>
        </p:txBody>
      </p:sp>
      <p:sp>
        <p:nvSpPr>
          <p:cNvPr id="4"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61618853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808AF71-E873-4278-88E4-5DD2F3B8804D}" type="datetime1">
              <a:rPr lang="en-US" smtClean="0"/>
              <a:t>9/17/2021</a:t>
            </a:fld>
            <a:endParaRPr lang="en-US"/>
          </a:p>
        </p:txBody>
      </p:sp>
      <p:sp>
        <p:nvSpPr>
          <p:cNvPr id="4"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62100121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41BEC0-B366-4681-85BA-35F5083E70F5}"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6319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E8C1B-3C52-4F50-A8EF-CCF17111BD84}"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5041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5EB71C5-DE50-4266-B069-285154BE116D}"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397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9/17/2021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123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8B81CE-4481-44A2-B7E6-78945C4EB11D}" type="datetime1">
              <a:rPr lang="en-US" smtClean="0"/>
              <a:t>9/17/2021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2025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4D8A8-E9B7-465A-84CF-531E26586297}" type="datetime1">
              <a:rPr lang="en-US" smtClean="0"/>
              <a:t>9/17/2021</a:t>
            </a:fld>
            <a:endParaRPr lang="en-US"/>
          </a:p>
        </p:txBody>
      </p:sp>
      <p:sp>
        <p:nvSpPr>
          <p:cNvPr id="8" name="Footer Placeholder 7"/>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6708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4B43350-E0D8-4B8F-9695-513A9E1F493D}" type="datetime1">
              <a:rPr lang="en-US" smtClean="0"/>
              <a:t>9/17/2021</a:t>
            </a:fld>
            <a:endParaRPr lang="en-US"/>
          </a:p>
        </p:txBody>
      </p:sp>
      <p:sp>
        <p:nvSpPr>
          <p:cNvPr id="5" name="Footer Placeholder 3"/>
          <p:cNvSpPr>
            <a:spLocks noGrp="1"/>
          </p:cNvSpPr>
          <p:nvPr>
            <p:ph type="ftr" sz="quarter" idx="11"/>
          </p:nvPr>
        </p:nvSpPr>
        <p:spPr/>
        <p:txBody>
          <a:bodyPr/>
          <a:lstStyle/>
          <a:p>
            <a:r>
              <a:rPr lang="en-US"/>
              <a:t>FLIPROBO TECHNOLOGIES</a:t>
            </a:r>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695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5733D8-BEF1-470B-8097-E0686587E1A4}" type="datetime1">
              <a:rPr lang="en-US" smtClean="0"/>
              <a:t>9/17/2021</a:t>
            </a:fld>
            <a:endParaRPr lang="en-US"/>
          </a:p>
        </p:txBody>
      </p:sp>
      <p:sp>
        <p:nvSpPr>
          <p:cNvPr id="5" name="Footer Placeholder 2"/>
          <p:cNvSpPr>
            <a:spLocks noGrp="1"/>
          </p:cNvSpPr>
          <p:nvPr>
            <p:ph type="ftr" sz="quarter" idx="11"/>
          </p:nvPr>
        </p:nvSpPr>
        <p:spPr/>
        <p:txBody>
          <a:bodyPr/>
          <a:lstStyle/>
          <a:p>
            <a:r>
              <a:rPr lang="en-US"/>
              <a:t>FLIPROBO TECHNOLOGIES</a:t>
            </a:r>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0581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1725040-88EE-4B3E-9A77-3B8645C55C60}" type="datetime1">
              <a:rPr lang="en-US" smtClean="0"/>
              <a:t>9/17/2021</a:t>
            </a:fld>
            <a:endParaRPr lang="en-US"/>
          </a:p>
        </p:txBody>
      </p:sp>
      <p:sp>
        <p:nvSpPr>
          <p:cNvPr id="5" name="Footer Placeholder 5"/>
          <p:cNvSpPr>
            <a:spLocks noGrp="1"/>
          </p:cNvSpPr>
          <p:nvPr>
            <p:ph type="ftr" sz="quarter" idx="11"/>
          </p:nvPr>
        </p:nvSpPr>
        <p:spPr/>
        <p:txBody>
          <a:bodyPr/>
          <a:lstStyle/>
          <a:p>
            <a:r>
              <a:rPr lang="en-US"/>
              <a:t>FLIPROBO TECHNOLOGIES</a:t>
            </a:r>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9832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9/17/2021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713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808AF71-E873-4278-88E4-5DD2F3B8804D}" type="datetime1">
              <a:rPr lang="en-US" smtClean="0"/>
              <a:t>9/17/2021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FLIPROBO TECHNOLOGIES</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23625257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hyperlink" Target="https://cutecoder.org/software/first-dabbling-machine-learning/" TargetMode="External"/><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hyperlink" Target="https://cryptocommons.cc/conclusion/" TargetMode="External"/><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use Price Predicting Analysis. You can find the note book and code… | by  Mohammad Roufa | Medium">
            <a:extLst>
              <a:ext uri="{FF2B5EF4-FFF2-40B4-BE49-F238E27FC236}">
                <a16:creationId xmlns:a16="http://schemas.microsoft.com/office/drawing/2014/main" id="{58859391-E708-4CB1-8539-C1B36C0857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6" r="22841"/>
          <a:stretch/>
        </p:blipFill>
        <p:spPr bwMode="auto">
          <a:xfrm>
            <a:off x="423337" y="375533"/>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695061" y="1241266"/>
            <a:ext cx="5428551" cy="3153753"/>
          </a:xfrm>
        </p:spPr>
        <p:txBody>
          <a:bodyPr>
            <a:normAutofit fontScale="90000"/>
          </a:bodyPr>
          <a:lstStyle/>
          <a:p>
            <a:r>
              <a:rPr lang="en-US" b="1" dirty="0">
                <a:effectLst/>
                <a:latin typeface="Algerian" panose="04020705040A02060702" pitchFamily="82" charset="0"/>
                <a:cs typeface="Arial" panose="020B0604020202020204" pitchFamily="34" charset="0"/>
              </a:rPr>
              <a:t>HOUSING PRICE PREDICTION</a:t>
            </a:r>
            <a:br>
              <a:rPr lang="en-US" b="1" dirty="0">
                <a:effectLst/>
                <a:latin typeface="Algerian" panose="04020705040A02060702" pitchFamily="82" charset="0"/>
                <a:cs typeface="Arial" panose="020B0604020202020204" pitchFamily="34" charset="0"/>
              </a:rPr>
            </a:br>
            <a:r>
              <a:rPr lang="en-US" b="1" dirty="0">
                <a:effectLst/>
                <a:latin typeface="Algerian" panose="04020705040A02060702" pitchFamily="82" charset="0"/>
                <a:cs typeface="Arial" panose="020B0604020202020204" pitchFamily="34" charset="0"/>
              </a:rPr>
              <a:t>PROJECT</a:t>
            </a:r>
          </a:p>
        </p:txBody>
      </p:sp>
      <p:sp>
        <p:nvSpPr>
          <p:cNvPr id="3" name="Subtitle 2"/>
          <p:cNvSpPr>
            <a:spLocks noGrp="1"/>
          </p:cNvSpPr>
          <p:nvPr>
            <p:ph type="subTitle" idx="1"/>
          </p:nvPr>
        </p:nvSpPr>
        <p:spPr>
          <a:xfrm>
            <a:off x="5695061" y="4591665"/>
            <a:ext cx="5428551" cy="1622322"/>
          </a:xfrm>
        </p:spPr>
        <p:txBody>
          <a:bodyPr vert="horz" lIns="91440" tIns="45720" rIns="91440" bIns="45720" rtlCol="0">
            <a:normAutofit/>
          </a:bodyPr>
          <a:lstStyle/>
          <a:p>
            <a:r>
              <a:rPr lang="en-US" b="1" dirty="0">
                <a:latin typeface="Arial" panose="020B0604020202020204" pitchFamily="34" charset="0"/>
                <a:cs typeface="Arial" panose="020B0604020202020204" pitchFamily="34" charset="0"/>
              </a:rPr>
              <a:t>Submitted by :</a:t>
            </a:r>
          </a:p>
          <a:p>
            <a:r>
              <a:rPr lang="en-US" b="1" dirty="0">
                <a:latin typeface="Arial" panose="020B0604020202020204" pitchFamily="34" charset="0"/>
                <a:cs typeface="Arial" panose="020B0604020202020204" pitchFamily="34" charset="0"/>
              </a:rPr>
              <a:t>ABDUL WASHIF AHMED</a:t>
            </a:r>
          </a:p>
        </p:txBody>
      </p:sp>
      <p:sp>
        <p:nvSpPr>
          <p:cNvPr id="7" name="Footer Placeholder 6"/>
          <p:cNvSpPr>
            <a:spLocks noGrp="1"/>
          </p:cNvSpPr>
          <p:nvPr>
            <p:ph type="ftr" sz="quarter" idx="11"/>
          </p:nvPr>
        </p:nvSpPr>
        <p:spPr>
          <a:xfrm>
            <a:off x="561110" y="6391838"/>
            <a:ext cx="3859795" cy="304801"/>
          </a:xfrm>
        </p:spPr>
        <p:txBody>
          <a:bodyPr anchorCtr="0">
            <a:normAutofit/>
          </a:bodyPr>
          <a:lstStyle/>
          <a:p>
            <a:pPr>
              <a:spcAft>
                <a:spcPts val="600"/>
              </a:spcAft>
            </a:pPr>
            <a:r>
              <a:rPr lang="en-US">
                <a:solidFill>
                  <a:schemeClr val="accent1"/>
                </a:solidFill>
              </a:rPr>
              <a:t>FLIPROBO TECHNOLOGIES</a:t>
            </a:r>
          </a:p>
        </p:txBody>
      </p:sp>
      <p:sp>
        <p:nvSpPr>
          <p:cNvPr id="6" name="Slide Number Placeholder 5"/>
          <p:cNvSpPr>
            <a:spLocks noGrp="1"/>
          </p:cNvSpPr>
          <p:nvPr>
            <p:ph type="sldNum" sz="quarter" idx="12"/>
          </p:nvPr>
        </p:nvSpPr>
        <p:spPr>
          <a:xfrm>
            <a:off x="10342708" y="295729"/>
            <a:ext cx="838199" cy="767687"/>
          </a:xfrm>
        </p:spPr>
        <p:txBody>
          <a:bodyPr>
            <a:normAutofit/>
          </a:bodyPr>
          <a:lstStyle/>
          <a:p>
            <a:pPr>
              <a:spcAft>
                <a:spcPts val="600"/>
              </a:spcAft>
            </a:pPr>
            <a:fld id="{330EA680-D336-4FF7-8B7A-9848BB0A1C32}" type="slidenum">
              <a:rPr lang="en-US"/>
              <a:pPr>
                <a:spcAft>
                  <a:spcPts val="600"/>
                </a:spcAft>
              </a:pPr>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Rectangle 1"/>
          <p:cNvSpPr/>
          <p:nvPr/>
        </p:nvSpPr>
        <p:spPr>
          <a:xfrm>
            <a:off x="3750393" y="1449324"/>
            <a:ext cx="5171185" cy="4189475"/>
          </a:xfrm>
          <a:prstGeom prst="rect">
            <a:avLst/>
          </a:prstGeom>
        </p:spPr>
        <p:txBody>
          <a:bodyPr vert="horz" lIns="91440" tIns="45720" rIns="91440" bIns="45720" rtlCol="0" anchor="t">
            <a:normAutofit/>
          </a:bodyPr>
          <a:lstStyle/>
          <a:p>
            <a:pPr>
              <a:spcBef>
                <a:spcPct val="0"/>
              </a:spcBef>
              <a:spcAft>
                <a:spcPts val="600"/>
              </a:spcAft>
            </a:pPr>
            <a:r>
              <a:rPr lang="en-US" sz="5400">
                <a:latin typeface="+mj-lt"/>
                <a:ea typeface="+mj-ea"/>
                <a:cs typeface="+mj-cs"/>
              </a:rPr>
              <a:t>ANALYTICAL PROBLEM </a:t>
            </a:r>
          </a:p>
          <a:p>
            <a:pPr>
              <a:spcBef>
                <a:spcPct val="0"/>
              </a:spcBef>
              <a:spcAft>
                <a:spcPts val="600"/>
              </a:spcAft>
            </a:pPr>
            <a:r>
              <a:rPr lang="en-US" sz="5400">
                <a:latin typeface="+mj-lt"/>
                <a:ea typeface="+mj-ea"/>
                <a:cs typeface="+mj-cs"/>
              </a:rPr>
              <a:t>FRAMING</a:t>
            </a:r>
          </a:p>
        </p:txBody>
      </p:sp>
      <p:sp>
        <p:nvSpPr>
          <p:cNvPr id="6" name="Footer Placeholder 5"/>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a:spcAft>
                <a:spcPts val="600"/>
              </a:spcAft>
            </a:pPr>
            <a:r>
              <a:rPr lang="en-US" b="0">
                <a:solidFill>
                  <a:schemeClr val="tx1"/>
                </a:solidFill>
              </a:rPr>
              <a:t>FLIPROBO TECHNOLOGIES</a:t>
            </a:r>
          </a:p>
        </p:txBody>
      </p:sp>
      <p:sp>
        <p:nvSpPr>
          <p:cNvPr id="5" name="Slide Number Placeholder 4"/>
          <p:cNvSpPr>
            <a:spLocks noGrp="1"/>
          </p:cNvSpPr>
          <p:nvPr>
            <p:ph type="sldNum" sz="quarter" idx="12"/>
          </p:nvPr>
        </p:nvSpPr>
        <p:spPr/>
        <p:txBody>
          <a:bodyPr vert="horz" lIns="91440" tIns="45720" rIns="91440" bIns="45720" rtlCol="0" anchor="b">
            <a:normAutofit/>
          </a:bodyPr>
          <a:lstStyle/>
          <a:p>
            <a:pPr>
              <a:spcAft>
                <a:spcPts val="600"/>
              </a:spcAft>
            </a:pPr>
            <a:fld id="{330EA680-D336-4FF7-8B7A-9848BB0A1C32}"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23181412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300" b="0" i="0" kern="1200">
                <a:solidFill>
                  <a:srgbClr val="EBEBEB"/>
                </a:solidFill>
                <a:latin typeface="+mj-lt"/>
                <a:ea typeface="+mj-ea"/>
                <a:cs typeface="+mj-cs"/>
              </a:rPr>
              <a:t>MATHEMATICAL/ ANALYTICAL MODELING OF THE PROBLEM</a:t>
            </a:r>
          </a:p>
        </p:txBody>
      </p:sp>
      <p:sp>
        <p:nvSpPr>
          <p:cNvPr id="8" name="Footer Placeholder 7"/>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
        <p:nvSpPr>
          <p:cNvPr id="7" name="Slide Number Placeholder 6"/>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11</a:t>
            </a:fld>
            <a:endParaRPr lang="en-US">
              <a:solidFill>
                <a:srgbClr val="FFFFFF"/>
              </a:solidFill>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189755" y="2603500"/>
            <a:ext cx="3481054" cy="3416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1600" dirty="0">
                <a:solidFill>
                  <a:schemeClr val="tx1">
                    <a:lumMod val="75000"/>
                    <a:lumOff val="25000"/>
                  </a:schemeClr>
                </a:solidFill>
              </a:rPr>
              <a:t>In this project we have performed various mathematical and statistical analysis such as we checked description or statistical summary of the data using describe, checked correlation using </a:t>
            </a:r>
            <a:r>
              <a:rPr lang="en-US" sz="1600" dirty="0" err="1">
                <a:solidFill>
                  <a:schemeClr val="tx1">
                    <a:lumMod val="75000"/>
                    <a:lumOff val="25000"/>
                  </a:schemeClr>
                </a:solidFill>
              </a:rPr>
              <a:t>corr</a:t>
            </a:r>
            <a:r>
              <a:rPr lang="en-US" sz="1600" dirty="0">
                <a:solidFill>
                  <a:schemeClr val="tx1">
                    <a:lumMod val="75000"/>
                    <a:lumOff val="25000"/>
                  </a:schemeClr>
                </a:solidFill>
              </a:rPr>
              <a:t> and also visualized it using heatmap. Then we have used Z-Score to plot outliers and remove them.</a:t>
            </a:r>
          </a:p>
        </p:txBody>
      </p:sp>
      <p:pic>
        <p:nvPicPr>
          <p:cNvPr id="6" name="Picture 5" descr="Graphical user interface, application&#10;&#10;Description automatically generated">
            <a:extLst>
              <a:ext uri="{FF2B5EF4-FFF2-40B4-BE49-F238E27FC236}">
                <a16:creationId xmlns:a16="http://schemas.microsoft.com/office/drawing/2014/main" id="{E6D76D7F-C22A-48CA-96E1-A825F357114D}"/>
              </a:ext>
            </a:extLst>
          </p:cNvPr>
          <p:cNvPicPr>
            <a:picLocks noChangeAspect="1"/>
          </p:cNvPicPr>
          <p:nvPr/>
        </p:nvPicPr>
        <p:blipFill rotWithShape="1">
          <a:blip r:embed="rId2">
            <a:extLst>
              <a:ext uri="{28A0092B-C50C-407E-A947-70E740481C1C}">
                <a14:useLocalDpi xmlns:a14="http://schemas.microsoft.com/office/drawing/2010/main" val="0"/>
              </a:ext>
            </a:extLst>
          </a:blip>
          <a:srcRect l="21263" t="41766" r="12666" b="23333"/>
          <a:stretch/>
        </p:blipFill>
        <p:spPr>
          <a:xfrm>
            <a:off x="3950720" y="2611648"/>
            <a:ext cx="8220960" cy="4237888"/>
          </a:xfrm>
          <a:prstGeom prst="rect">
            <a:avLst/>
          </a:prstGeom>
        </p:spPr>
      </p:pic>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9" descr="Graph on document with pen">
            <a:extLst>
              <a:ext uri="{FF2B5EF4-FFF2-40B4-BE49-F238E27FC236}">
                <a16:creationId xmlns:a16="http://schemas.microsoft.com/office/drawing/2014/main" id="{EDC53BAF-1C97-4659-87EF-D64120354D4C}"/>
              </a:ext>
            </a:extLst>
          </p:cNvPr>
          <p:cNvPicPr>
            <a:picLocks noChangeAspect="1"/>
          </p:cNvPicPr>
          <p:nvPr/>
        </p:nvPicPr>
        <p:blipFill rotWithShape="1">
          <a:blip r:embed="rId2">
            <a:alphaModFix amt="40000"/>
          </a:blip>
          <a:srcRect t="1510" b="14220"/>
          <a:stretch/>
        </p:blipFill>
        <p:spPr>
          <a:xfrm>
            <a:off x="20" y="-4063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10823686"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dirty="0">
                <a:latin typeface="+mj-lt"/>
                <a:ea typeface="+mj-ea"/>
                <a:cs typeface="+mj-cs"/>
              </a:rPr>
              <a:t>MATHEMATICAL/ ANALYTICAL MODELING OF THE PROBLEM</a:t>
            </a:r>
          </a:p>
        </p:txBody>
      </p:sp>
      <p:sp>
        <p:nvSpPr>
          <p:cNvPr id="8" name="Footer Placeholder 7"/>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7" name="Slide Number Placeholder 6"/>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smtClean="0">
                <a:solidFill>
                  <a:schemeClr val="tx1"/>
                </a:solidFill>
              </a:rPr>
              <a:pPr defTabSz="914400">
                <a:spcAft>
                  <a:spcPts val="600"/>
                </a:spcAft>
              </a:pPr>
              <a:t>12</a:t>
            </a:fld>
            <a:endParaRPr lang="en-US">
              <a:solidFill>
                <a:schemeClr val="tx1"/>
              </a:solidFill>
            </a:endParaRPr>
          </a:p>
        </p:txBody>
      </p:sp>
      <p:sp>
        <p:nvSpPr>
          <p:cNvPr id="37" name="TextBox 3">
            <a:extLst>
              <a:ext uri="{FF2B5EF4-FFF2-40B4-BE49-F238E27FC236}">
                <a16:creationId xmlns:a16="http://schemas.microsoft.com/office/drawing/2014/main" id="{3D8A56FA-C775-453F-806D-E662A819BCA8}"/>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b="1" dirty="0"/>
              <a:t>From this statistical analysis we make some of the interpretations that,</a:t>
            </a:r>
          </a:p>
          <a:p>
            <a:pPr marL="457200" lvl="0" indent="-457200">
              <a:spcBef>
                <a:spcPts val="1000"/>
              </a:spcBef>
              <a:buClr>
                <a:schemeClr val="accent1"/>
              </a:buClr>
              <a:buSzPct val="80000"/>
              <a:buFont typeface="Wingdings 3" charset="2"/>
              <a:buChar char=""/>
            </a:pPr>
            <a:r>
              <a:rPr lang="en-US" b="1" dirty="0"/>
              <a:t>Maximum standard deviation of 8957.44 is observed in </a:t>
            </a:r>
            <a:r>
              <a:rPr lang="en-US" b="1" dirty="0" err="1"/>
              <a:t>LotArea</a:t>
            </a:r>
            <a:r>
              <a:rPr lang="en-US" b="1" dirty="0"/>
              <a:t> column.</a:t>
            </a:r>
          </a:p>
          <a:p>
            <a:pPr marL="457200" lvl="0" indent="-457200">
              <a:spcBef>
                <a:spcPts val="1000"/>
              </a:spcBef>
              <a:buClr>
                <a:schemeClr val="accent1"/>
              </a:buClr>
              <a:buSzPct val="80000"/>
              <a:buFont typeface="Wingdings 3" charset="2"/>
              <a:buChar char=""/>
            </a:pPr>
            <a:r>
              <a:rPr lang="en-US" b="1" dirty="0"/>
              <a:t>Maximum </a:t>
            </a:r>
            <a:r>
              <a:rPr lang="en-US" b="1" dirty="0" err="1"/>
              <a:t>SalePrice</a:t>
            </a:r>
            <a:r>
              <a:rPr lang="en-US" b="1" dirty="0"/>
              <a:t> of a house observed is 755000 and minimum is 34900.</a:t>
            </a:r>
          </a:p>
          <a:p>
            <a:pPr marL="457200" lvl="0" indent="-457200">
              <a:spcBef>
                <a:spcPts val="1000"/>
              </a:spcBef>
              <a:buClr>
                <a:schemeClr val="accent1"/>
              </a:buClr>
              <a:buSzPct val="80000"/>
              <a:buFont typeface="Wingdings 3" charset="2"/>
              <a:buChar char=""/>
            </a:pPr>
            <a:r>
              <a:rPr lang="en-US" b="1" dirty="0"/>
              <a:t>In the columns Id, </a:t>
            </a:r>
            <a:r>
              <a:rPr lang="en-US" b="1" dirty="0" err="1"/>
              <a:t>MSSubclass</a:t>
            </a:r>
            <a:r>
              <a:rPr lang="en-US" b="1" dirty="0"/>
              <a:t>, </a:t>
            </a:r>
            <a:r>
              <a:rPr lang="en-US" b="1" dirty="0" err="1"/>
              <a:t>LotArea</a:t>
            </a:r>
            <a:r>
              <a:rPr lang="en-US" b="1" dirty="0"/>
              <a:t>, </a:t>
            </a:r>
            <a:r>
              <a:rPr lang="en-US" b="1" dirty="0" err="1"/>
              <a:t>MasVnrArea</a:t>
            </a:r>
            <a:r>
              <a:rPr lang="en-US" b="1" dirty="0"/>
              <a:t>, BsmtFinSF1, BsmtFinSF2, </a:t>
            </a:r>
            <a:r>
              <a:rPr lang="en-US" b="1" dirty="0" err="1"/>
              <a:t>BsmtUnfsF</a:t>
            </a:r>
            <a:r>
              <a:rPr lang="en-US" b="1" dirty="0"/>
              <a:t>, </a:t>
            </a:r>
            <a:r>
              <a:rPr lang="en-US" b="1" dirty="0" err="1"/>
              <a:t>TotalBsmtSF</a:t>
            </a:r>
            <a:r>
              <a:rPr lang="en-US" b="1" dirty="0"/>
              <a:t>, 1stFlrSF, 2ndFlrSF, </a:t>
            </a:r>
            <a:r>
              <a:rPr lang="en-US" b="1" dirty="0" err="1"/>
              <a:t>LowQualFinSF</a:t>
            </a:r>
            <a:r>
              <a:rPr lang="en-US" b="1" dirty="0"/>
              <a:t>, </a:t>
            </a:r>
            <a:r>
              <a:rPr lang="en-US" b="1" dirty="0" err="1"/>
              <a:t>GrLivArea</a:t>
            </a:r>
            <a:r>
              <a:rPr lang="en-US" b="1" dirty="0"/>
              <a:t>, </a:t>
            </a:r>
            <a:r>
              <a:rPr lang="en-US" b="1" dirty="0" err="1"/>
              <a:t>BsmtFullBath</a:t>
            </a:r>
            <a:r>
              <a:rPr lang="en-US" b="1" dirty="0"/>
              <a:t>, </a:t>
            </a:r>
            <a:r>
              <a:rPr lang="en-US" b="1" dirty="0" err="1"/>
              <a:t>HalfBath</a:t>
            </a:r>
            <a:r>
              <a:rPr lang="en-US" b="1" dirty="0"/>
              <a:t>, </a:t>
            </a:r>
            <a:r>
              <a:rPr lang="en-US" b="1" dirty="0" err="1"/>
              <a:t>TotRmsAbvGrd</a:t>
            </a:r>
            <a:r>
              <a:rPr lang="en-US" b="1" dirty="0"/>
              <a:t>, </a:t>
            </a:r>
            <a:r>
              <a:rPr lang="en-US" b="1" dirty="0" err="1"/>
              <a:t>WoodDeckSF</a:t>
            </a:r>
            <a:r>
              <a:rPr lang="en-US" b="1" dirty="0"/>
              <a:t>, </a:t>
            </a:r>
            <a:r>
              <a:rPr lang="en-US" b="1" dirty="0" err="1"/>
              <a:t>OpenPorchSF</a:t>
            </a:r>
            <a:r>
              <a:rPr lang="en-US" b="1" dirty="0"/>
              <a:t>, </a:t>
            </a:r>
            <a:r>
              <a:rPr lang="en-US" b="1" dirty="0" err="1"/>
              <a:t>EnclosedPorch</a:t>
            </a:r>
            <a:r>
              <a:rPr lang="en-US" b="1" dirty="0"/>
              <a:t>, 3SsnPorch, </a:t>
            </a:r>
            <a:r>
              <a:rPr lang="en-US" b="1" dirty="0" err="1"/>
              <a:t>ScreenPorch</a:t>
            </a:r>
            <a:r>
              <a:rPr lang="en-US" b="1" dirty="0"/>
              <a:t>, </a:t>
            </a:r>
            <a:r>
              <a:rPr lang="en-US" b="1" dirty="0" err="1"/>
              <a:t>PoolArea</a:t>
            </a:r>
            <a:r>
              <a:rPr lang="en-US" b="1" dirty="0"/>
              <a:t>, </a:t>
            </a:r>
            <a:r>
              <a:rPr lang="en-US" b="1" dirty="0" err="1"/>
              <a:t>Miscval</a:t>
            </a:r>
            <a:r>
              <a:rPr lang="en-US" b="1" dirty="0"/>
              <a:t>, </a:t>
            </a:r>
          </a:p>
        </p:txBody>
      </p:sp>
    </p:spTree>
    <p:extLst>
      <p:ext uri="{BB962C8B-B14F-4D97-AF65-F5344CB8AC3E}">
        <p14:creationId xmlns:p14="http://schemas.microsoft.com/office/powerpoint/2010/main" val="35391530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61110" y="16136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200" dirty="0" err="1">
                <a:latin typeface="Arial" panose="020B0604020202020204" pitchFamily="34" charset="0"/>
                <a:cs typeface="Arial" panose="020B0604020202020204" pitchFamily="34" charset="0"/>
              </a:rPr>
              <a:t>salePrice</a:t>
            </a:r>
            <a:r>
              <a:rPr lang="en-IN" sz="2200" dirty="0">
                <a:latin typeface="Arial" panose="020B0604020202020204" pitchFamily="34" charset="0"/>
                <a:cs typeface="Arial" panose="020B0604020202020204" pitchFamily="34" charset="0"/>
              </a:rPr>
              <a:t> mean is considerably greater than median so the columns are positively skewed.</a:t>
            </a:r>
          </a:p>
          <a:p>
            <a:pPr lvl="0"/>
            <a:endParaRPr lang="en-US" sz="22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200" dirty="0">
                <a:latin typeface="Arial" panose="020B0604020202020204" pitchFamily="34" charset="0"/>
                <a:cs typeface="Arial" panose="020B0604020202020204" pitchFamily="34" charset="0"/>
              </a:rPr>
              <a:t>In the columns </a:t>
            </a:r>
            <a:r>
              <a:rPr lang="en-IN" sz="2200" dirty="0" err="1">
                <a:latin typeface="Arial" panose="020B0604020202020204" pitchFamily="34" charset="0"/>
                <a:cs typeface="Arial" panose="020B0604020202020204" pitchFamily="34" charset="0"/>
              </a:rPr>
              <a:t>FullBath</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BedroomAbvGr</a:t>
            </a:r>
            <a:r>
              <a:rPr lang="en-IN" sz="2200" dirty="0">
                <a:latin typeface="Arial" panose="020B0604020202020204" pitchFamily="34" charset="0"/>
                <a:cs typeface="Arial" panose="020B0604020202020204" pitchFamily="34" charset="0"/>
              </a:rPr>
              <a:t>, Fireplaces, </a:t>
            </a:r>
            <a:r>
              <a:rPr lang="en-IN" sz="2200" dirty="0" err="1">
                <a:latin typeface="Arial" panose="020B0604020202020204" pitchFamily="34" charset="0"/>
                <a:cs typeface="Arial" panose="020B0604020202020204" pitchFamily="34" charset="0"/>
              </a:rPr>
              <a:t>Garagecars</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GarageArea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YrSold</a:t>
            </a:r>
            <a:r>
              <a:rPr lang="en-IN" sz="2200" dirty="0">
                <a:latin typeface="Arial" panose="020B0604020202020204" pitchFamily="34" charset="0"/>
                <a:cs typeface="Arial" panose="020B0604020202020204" pitchFamily="34" charset="0"/>
              </a:rPr>
              <a:t> Median is greater than mean so the columns are negatively skewed.</a:t>
            </a: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200" dirty="0">
                <a:latin typeface="Arial" panose="020B0604020202020204" pitchFamily="34" charset="0"/>
                <a:cs typeface="Arial" panose="020B0604020202020204" pitchFamily="34" charset="0"/>
              </a:rPr>
              <a:t>In the columns Id, </a:t>
            </a:r>
            <a:r>
              <a:rPr lang="en-IN" sz="2200" dirty="0" err="1">
                <a:latin typeface="Arial" panose="020B0604020202020204" pitchFamily="34" charset="0"/>
                <a:cs typeface="Arial" panose="020B0604020202020204" pitchFamily="34" charset="0"/>
              </a:rPr>
              <a:t>MSSubClass</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LotFrontage</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LotArea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MasVnrArea</a:t>
            </a:r>
            <a:r>
              <a:rPr lang="en-IN" sz="2200" dirty="0">
                <a:latin typeface="Arial" panose="020B0604020202020204" pitchFamily="34" charset="0"/>
                <a:cs typeface="Arial" panose="020B0604020202020204" pitchFamily="34" charset="0"/>
              </a:rPr>
              <a:t>, BsmtFinSF1, BsmtFinSF2, </a:t>
            </a:r>
            <a:r>
              <a:rPr lang="en-IN" sz="2200" dirty="0" err="1">
                <a:latin typeface="Arial" panose="020B0604020202020204" pitchFamily="34" charset="0"/>
                <a:cs typeface="Arial" panose="020B0604020202020204" pitchFamily="34" charset="0"/>
              </a:rPr>
              <a:t>BsmtUnfSF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TotalBsmtSF</a:t>
            </a:r>
            <a:r>
              <a:rPr lang="en-IN" sz="2200" dirty="0">
                <a:latin typeface="Arial" panose="020B0604020202020204" pitchFamily="34" charset="0"/>
                <a:cs typeface="Arial" panose="020B0604020202020204" pitchFamily="34" charset="0"/>
              </a:rPr>
              <a:t>, 1stFlrSF, 2ndFlrSF, </a:t>
            </a:r>
            <a:r>
              <a:rPr lang="en-IN" sz="2200" dirty="0" err="1">
                <a:latin typeface="Arial" panose="020B0604020202020204" pitchFamily="34" charset="0"/>
                <a:cs typeface="Arial" panose="020B0604020202020204" pitchFamily="34" charset="0"/>
              </a:rPr>
              <a:t>LowQualFinSF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GrLivArea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BsmtHalfBath</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BedroomAbvGr</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ToRmsAbvGrd</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GarageArea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WoodDeckSF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OpenPorchSF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EnclosedPorch</a:t>
            </a:r>
            <a:r>
              <a:rPr lang="en-IN" sz="2200" dirty="0">
                <a:latin typeface="Arial" panose="020B0604020202020204" pitchFamily="34" charset="0"/>
                <a:cs typeface="Arial" panose="020B0604020202020204" pitchFamily="34" charset="0"/>
              </a:rPr>
              <a:t>, 3SsnPorch, </a:t>
            </a:r>
          </a:p>
          <a:p>
            <a:pPr marL="457200" indent="-4572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there is considerable difference between the 75 percentile and maximum, so outliers are present.</a:t>
            </a:r>
            <a:endParaRPr lang="en-US" sz="22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pic>
        <p:nvPicPr>
          <p:cNvPr id="8" name="Picture 9" descr="Graph on document with pen">
            <a:extLst>
              <a:ext uri="{FF2B5EF4-FFF2-40B4-BE49-F238E27FC236}">
                <a16:creationId xmlns:a16="http://schemas.microsoft.com/office/drawing/2014/main" id="{730215EA-61C9-435D-AD7D-B2C164B53823}"/>
              </a:ext>
            </a:extLst>
          </p:cNvPr>
          <p:cNvPicPr>
            <a:picLocks noChangeAspect="1"/>
          </p:cNvPicPr>
          <p:nvPr/>
        </p:nvPicPr>
        <p:blipFill rotWithShape="1">
          <a:blip r:embed="rId2">
            <a:alphaModFix amt="40000"/>
          </a:blip>
          <a:srcRect t="1510" b="14220"/>
          <a:stretch/>
        </p:blipFill>
        <p:spPr>
          <a:xfrm>
            <a:off x="0" y="10"/>
            <a:ext cx="12191980" cy="6857990"/>
          </a:xfrm>
          <a:prstGeom prst="rect">
            <a:avLst/>
          </a:prstGeom>
        </p:spPr>
      </p:pic>
    </p:spTree>
    <p:extLst>
      <p:ext uri="{BB962C8B-B14F-4D97-AF65-F5344CB8AC3E}">
        <p14:creationId xmlns:p14="http://schemas.microsoft.com/office/powerpoint/2010/main" val="2283055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160773" y="1277653"/>
            <a:ext cx="3020133" cy="31173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0" i="0" kern="1200" dirty="0">
                <a:solidFill>
                  <a:schemeClr val="bg2"/>
                </a:solidFill>
                <a:latin typeface="+mj-lt"/>
                <a:ea typeface="+mj-ea"/>
                <a:cs typeface="+mj-cs"/>
              </a:rPr>
              <a:t>DATA SOURCES AND THEIR FORMATS</a:t>
            </a:r>
          </a:p>
        </p:txBody>
      </p:sp>
      <p:sp>
        <p:nvSpPr>
          <p:cNvPr id="9" name="Footer Placeholder 8"/>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8" name="Slide Number Placeholder 7"/>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14</a:t>
            </a:fld>
            <a:endParaRPr lang="en-US"/>
          </a:p>
        </p:txBody>
      </p:sp>
      <p:pic>
        <p:nvPicPr>
          <p:cNvPr id="6" name="Picture 5"/>
          <p:cNvPicPr/>
          <p:nvPr/>
        </p:nvPicPr>
        <p:blipFill rotWithShape="1">
          <a:blip r:embed="rId2"/>
          <a:srcRect r="17988"/>
          <a:stretch/>
        </p:blipFill>
        <p:spPr>
          <a:xfrm>
            <a:off x="4294416" y="1369092"/>
            <a:ext cx="3235454" cy="3674825"/>
          </a:xfrm>
          <a:prstGeom prst="roundRect">
            <a:avLst>
              <a:gd name="adj" fmla="val 1858"/>
            </a:avLst>
          </a:prstGeom>
          <a:effectLst/>
        </p:spPr>
      </p:pic>
      <p:pic>
        <p:nvPicPr>
          <p:cNvPr id="11" name="Picture 10" descr="Graphical user interface, application, Word&#10;&#10;Description automatically generated">
            <a:extLst>
              <a:ext uri="{FF2B5EF4-FFF2-40B4-BE49-F238E27FC236}">
                <a16:creationId xmlns:a16="http://schemas.microsoft.com/office/drawing/2014/main" id="{F476536D-3B7E-4D48-A1D9-962F689D8F93}"/>
              </a:ext>
            </a:extLst>
          </p:cNvPr>
          <p:cNvPicPr>
            <a:picLocks noChangeAspect="1"/>
          </p:cNvPicPr>
          <p:nvPr/>
        </p:nvPicPr>
        <p:blipFill rotWithShape="1">
          <a:blip r:embed="rId3">
            <a:extLst>
              <a:ext uri="{28A0092B-C50C-407E-A947-70E740481C1C}">
                <a14:useLocalDpi xmlns:a14="http://schemas.microsoft.com/office/drawing/2010/main" val="0"/>
              </a:ext>
            </a:extLst>
          </a:blip>
          <a:srcRect l="21399" t="36741" r="52428" b="5185"/>
          <a:stretch/>
        </p:blipFill>
        <p:spPr>
          <a:xfrm>
            <a:off x="1349177" y="1213113"/>
            <a:ext cx="2996039" cy="3739365"/>
          </a:xfrm>
          <a:prstGeom prst="roundRect">
            <a:avLst>
              <a:gd name="adj" fmla="val 1858"/>
            </a:avLst>
          </a:prstGeom>
          <a:effectLst/>
        </p:spPr>
      </p:pic>
    </p:spTree>
    <p:extLst>
      <p:ext uri="{BB962C8B-B14F-4D97-AF65-F5344CB8AC3E}">
        <p14:creationId xmlns:p14="http://schemas.microsoft.com/office/powerpoint/2010/main" val="131297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160773" y="1277653"/>
            <a:ext cx="3020133" cy="31173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0" i="0" kern="1200" dirty="0">
                <a:solidFill>
                  <a:schemeClr val="bg2"/>
                </a:solidFill>
                <a:latin typeface="+mj-lt"/>
                <a:ea typeface="+mj-ea"/>
                <a:cs typeface="+mj-cs"/>
              </a:rPr>
              <a:t>DATA SOURCES AND THEIR FORMATS</a:t>
            </a:r>
          </a:p>
        </p:txBody>
      </p:sp>
      <p:sp>
        <p:nvSpPr>
          <p:cNvPr id="10" name="Footer Placeholder 9"/>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9" name="Slide Number Placeholder 8"/>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15</a:t>
            </a:fld>
            <a:endParaRPr lang="en-US"/>
          </a:p>
        </p:txBody>
      </p:sp>
      <p:pic>
        <p:nvPicPr>
          <p:cNvPr id="7" name="Picture 6"/>
          <p:cNvPicPr/>
          <p:nvPr/>
        </p:nvPicPr>
        <p:blipFill rotWithShape="1">
          <a:blip r:embed="rId2"/>
          <a:srcRect l="6694" r="28400"/>
          <a:stretch/>
        </p:blipFill>
        <p:spPr>
          <a:xfrm>
            <a:off x="1280160" y="1277653"/>
            <a:ext cx="2831536" cy="4464168"/>
          </a:xfrm>
          <a:prstGeom prst="roundRect">
            <a:avLst>
              <a:gd name="adj" fmla="val 1858"/>
            </a:avLst>
          </a:prstGeom>
          <a:effectLst/>
        </p:spPr>
      </p:pic>
      <p:pic>
        <p:nvPicPr>
          <p:cNvPr id="4" name="Picture 3" descr="Graphical user interface, text, application&#10;&#10;Description automatically generated">
            <a:extLst>
              <a:ext uri="{FF2B5EF4-FFF2-40B4-BE49-F238E27FC236}">
                <a16:creationId xmlns:a16="http://schemas.microsoft.com/office/drawing/2014/main" id="{2D080827-66D6-4C14-8FE4-1A3827E97DE6}"/>
              </a:ext>
            </a:extLst>
          </p:cNvPr>
          <p:cNvPicPr>
            <a:picLocks noChangeAspect="1"/>
          </p:cNvPicPr>
          <p:nvPr/>
        </p:nvPicPr>
        <p:blipFill rotWithShape="1">
          <a:blip r:embed="rId3">
            <a:extLst>
              <a:ext uri="{28A0092B-C50C-407E-A947-70E740481C1C}">
                <a14:useLocalDpi xmlns:a14="http://schemas.microsoft.com/office/drawing/2010/main" val="0"/>
              </a:ext>
            </a:extLst>
          </a:blip>
          <a:srcRect l="21167" t="26815" r="64750" b="43555"/>
          <a:stretch/>
        </p:blipFill>
        <p:spPr>
          <a:xfrm>
            <a:off x="4436816" y="1525392"/>
            <a:ext cx="3037984" cy="3595247"/>
          </a:xfrm>
          <a:prstGeom prst="rect">
            <a:avLst/>
          </a:prstGeom>
        </p:spPr>
      </p:pic>
    </p:spTree>
    <p:extLst>
      <p:ext uri="{BB962C8B-B14F-4D97-AF65-F5344CB8AC3E}">
        <p14:creationId xmlns:p14="http://schemas.microsoft.com/office/powerpoint/2010/main" val="93432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135521"/>
            <a:ext cx="11393565"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16</a:t>
            </a:fld>
            <a:endParaRPr lang="en-US"/>
          </a:p>
        </p:txBody>
      </p:sp>
      <p:pic>
        <p:nvPicPr>
          <p:cNvPr id="5" name="Picture 4" descr="Graphical user interface&#10;&#10;Description automatically generated">
            <a:extLst>
              <a:ext uri="{FF2B5EF4-FFF2-40B4-BE49-F238E27FC236}">
                <a16:creationId xmlns:a16="http://schemas.microsoft.com/office/drawing/2014/main" id="{0DD0AF5D-BE6D-44C0-897C-F25477886316}"/>
              </a:ext>
            </a:extLst>
          </p:cNvPr>
          <p:cNvPicPr>
            <a:picLocks noChangeAspect="1"/>
          </p:cNvPicPr>
          <p:nvPr/>
        </p:nvPicPr>
        <p:blipFill rotWithShape="1">
          <a:blip r:embed="rId2">
            <a:extLst>
              <a:ext uri="{28A0092B-C50C-407E-A947-70E740481C1C}">
                <a14:useLocalDpi xmlns:a14="http://schemas.microsoft.com/office/drawing/2010/main" val="0"/>
              </a:ext>
            </a:extLst>
          </a:blip>
          <a:srcRect l="20834" t="18074" r="15087" b="19556"/>
          <a:stretch/>
        </p:blipFill>
        <p:spPr>
          <a:xfrm>
            <a:off x="1006995" y="2089628"/>
            <a:ext cx="10178010" cy="4277360"/>
          </a:xfrm>
          <a:prstGeom prst="rect">
            <a:avLst/>
          </a:prstGeom>
        </p:spPr>
      </p:pic>
    </p:spTree>
    <p:extLst>
      <p:ext uri="{BB962C8B-B14F-4D97-AF65-F5344CB8AC3E}">
        <p14:creationId xmlns:p14="http://schemas.microsoft.com/office/powerpoint/2010/main" val="102136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0CC02-CEC1-419C-B163-C8FE00E9B1A7}"/>
              </a:ext>
            </a:extLst>
          </p:cNvPr>
          <p:cNvPicPr/>
          <p:nvPr/>
        </p:nvPicPr>
        <p:blipFill rotWithShape="1">
          <a:blip r:embed="rId2"/>
          <a:srcRect l="9676" t="28906" r="4" b="8234"/>
          <a:stretch/>
        </p:blipFill>
        <p:spPr>
          <a:xfrm>
            <a:off x="6893434" y="1249436"/>
            <a:ext cx="5051304" cy="5070084"/>
          </a:xfrm>
          <a:prstGeom prst="rect">
            <a:avLst/>
          </a:prstGeom>
        </p:spPr>
      </p:pic>
      <p:sp>
        <p:nvSpPr>
          <p:cNvPr id="2" name="Footer Placeholder 1">
            <a:extLst>
              <a:ext uri="{FF2B5EF4-FFF2-40B4-BE49-F238E27FC236}">
                <a16:creationId xmlns:a16="http://schemas.microsoft.com/office/drawing/2014/main" id="{FF661CF9-0D95-49B3-B8CF-808DA6E4A936}"/>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
        <p:nvSpPr>
          <p:cNvPr id="3" name="Slide Number Placeholder 2">
            <a:extLst>
              <a:ext uri="{FF2B5EF4-FFF2-40B4-BE49-F238E27FC236}">
                <a16:creationId xmlns:a16="http://schemas.microsoft.com/office/drawing/2014/main" id="{231DF1CB-DCBB-4512-AE34-62B99A0E1561}"/>
              </a:ext>
            </a:extLst>
          </p:cNvPr>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17</a:t>
            </a:fld>
            <a:endParaRPr lang="en-US">
              <a:solidFill>
                <a:srgbClr val="FFFFFF"/>
              </a:solidFill>
            </a:endParaRPr>
          </a:p>
        </p:txBody>
      </p:sp>
      <p:sp>
        <p:nvSpPr>
          <p:cNvPr id="5" name="TextBox 4">
            <a:extLst>
              <a:ext uri="{FF2B5EF4-FFF2-40B4-BE49-F238E27FC236}">
                <a16:creationId xmlns:a16="http://schemas.microsoft.com/office/drawing/2014/main" id="{9E06853F-758E-4408-810F-586FC4D260BA}"/>
              </a:ext>
            </a:extLst>
          </p:cNvPr>
          <p:cNvSpPr txBox="1"/>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F"/>
                </a:solidFill>
              </a:rPr>
              <a:t>Rest Necessary Libraries</a:t>
            </a:r>
          </a:p>
        </p:txBody>
      </p:sp>
    </p:spTree>
    <p:extLst>
      <p:ext uri="{BB962C8B-B14F-4D97-AF65-F5344CB8AC3E}">
        <p14:creationId xmlns:p14="http://schemas.microsoft.com/office/powerpoint/2010/main" val="98326810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9" descr="Magnifying glass showing decling performance">
            <a:extLst>
              <a:ext uri="{FF2B5EF4-FFF2-40B4-BE49-F238E27FC236}">
                <a16:creationId xmlns:a16="http://schemas.microsoft.com/office/drawing/2014/main" id="{C36E193A-74CF-44DF-9F91-391C4DDE477F}"/>
              </a:ext>
            </a:extLst>
          </p:cNvPr>
          <p:cNvPicPr>
            <a:picLocks noChangeAspect="1"/>
          </p:cNvPicPr>
          <p:nvPr/>
        </p:nvPicPr>
        <p:blipFill rotWithShape="1">
          <a:blip r:embed="rId2">
            <a:alphaModFix amt="40000"/>
          </a:blip>
          <a:srcRect t="1220" b="1451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DATA PREPROCESSING DONE</a:t>
            </a:r>
          </a:p>
        </p:txBody>
      </p:sp>
      <p:sp>
        <p:nvSpPr>
          <p:cNvPr id="8" name="Footer Placeholder 7"/>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7" name="Slide Number Placeholder 6"/>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18</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spcBef>
                <a:spcPts val="1000"/>
              </a:spcBef>
              <a:buClr>
                <a:schemeClr val="accent1"/>
              </a:buClr>
              <a:buSzPct val="80000"/>
              <a:buFont typeface="Wingdings 3" charset="2"/>
              <a:buChar char=""/>
            </a:pPr>
            <a:r>
              <a:rPr lang="en-US"/>
              <a:t>Feature Engineering has been used for cleaning of the data. </a:t>
            </a:r>
          </a:p>
          <a:p>
            <a:pPr marL="457200" indent="-457200">
              <a:spcBef>
                <a:spcPts val="1000"/>
              </a:spcBef>
              <a:buClr>
                <a:schemeClr val="accent1"/>
              </a:buClr>
              <a:buSzPct val="80000"/>
              <a:buFont typeface="Wingdings 3" charset="2"/>
              <a:buChar char=""/>
            </a:pPr>
            <a:r>
              <a:rPr lang="en-US"/>
              <a:t>Some unused columns have been deleted and even some columns have been bifurcated which was used in the prediction. </a:t>
            </a:r>
          </a:p>
          <a:p>
            <a:pPr marL="457200" indent="-457200">
              <a:spcBef>
                <a:spcPts val="1000"/>
              </a:spcBef>
              <a:buClr>
                <a:schemeClr val="accent1"/>
              </a:buClr>
              <a:buSzPct val="80000"/>
              <a:buFont typeface="Wingdings 3" charset="2"/>
              <a:buChar char=""/>
            </a:pPr>
            <a:r>
              <a:rPr lang="en-US"/>
              <a:t>We first done data cleaning. We first looked percentage of values missing in columns then we imputed missing values.</a:t>
            </a:r>
          </a:p>
        </p:txBody>
      </p:sp>
    </p:spTree>
    <p:extLst>
      <p:ext uri="{BB962C8B-B14F-4D97-AF65-F5344CB8AC3E}">
        <p14:creationId xmlns:p14="http://schemas.microsoft.com/office/powerpoint/2010/main" val="229304230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382055" y="1241266"/>
            <a:ext cx="3161016" cy="31537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800" b="0" i="0" kern="1200" dirty="0">
                <a:solidFill>
                  <a:srgbClr val="EBEBEB"/>
                </a:solidFill>
                <a:latin typeface="+mj-lt"/>
                <a:ea typeface="+mj-ea"/>
                <a:cs typeface="+mj-cs"/>
              </a:rPr>
              <a:t>DATA PREPROCESSING DONE</a:t>
            </a:r>
          </a:p>
        </p:txBody>
      </p:sp>
      <p:sp>
        <p:nvSpPr>
          <p:cNvPr id="8" name="Footer Placeholder 7"/>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7" name="Slide Number Placeholder 6"/>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19</a:t>
            </a:fld>
            <a:endParaRPr lang="en-US">
              <a:solidFill>
                <a:srgbClr val="FFFFFF"/>
              </a:solidFill>
            </a:endParaRPr>
          </a:p>
        </p:txBody>
      </p:sp>
      <p:pic>
        <p:nvPicPr>
          <p:cNvPr id="6" name="Picture 5" descr="Graphical user interface, text&#10;&#10;Description automatically generated">
            <a:extLst>
              <a:ext uri="{FF2B5EF4-FFF2-40B4-BE49-F238E27FC236}">
                <a16:creationId xmlns:a16="http://schemas.microsoft.com/office/drawing/2014/main" id="{119B3C96-E32F-463D-A1D8-6DB28E7B553C}"/>
              </a:ext>
            </a:extLst>
          </p:cNvPr>
          <p:cNvPicPr/>
          <p:nvPr/>
        </p:nvPicPr>
        <p:blipFill rotWithShape="1">
          <a:blip r:embed="rId2">
            <a:extLst>
              <a:ext uri="{28A0092B-C50C-407E-A947-70E740481C1C}">
                <a14:useLocalDpi xmlns:a14="http://schemas.microsoft.com/office/drawing/2010/main" val="0"/>
              </a:ext>
            </a:extLst>
          </a:blip>
          <a:srcRect l="20425" t="27080" r="48269" b="26063"/>
          <a:stretch/>
        </p:blipFill>
        <p:spPr bwMode="auto">
          <a:xfrm>
            <a:off x="1582414" y="1114621"/>
            <a:ext cx="5497878" cy="462875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Content Placeholder 1">
            <a:extLst>
              <a:ext uri="{FF2B5EF4-FFF2-40B4-BE49-F238E27FC236}">
                <a16:creationId xmlns:a16="http://schemas.microsoft.com/office/drawing/2014/main" id="{60F58D04-ACAA-490C-A66E-729593B0A301}"/>
              </a:ext>
            </a:extLst>
          </p:cNvPr>
          <p:cNvGraphicFramePr>
            <a:graphicFrameLocks noGrp="1"/>
          </p:cNvGraphicFramePr>
          <p:nvPr>
            <p:ph idx="1"/>
            <p:extLst>
              <p:ext uri="{D42A27DB-BD31-4B8C-83A1-F6EECF244321}">
                <p14:modId xmlns:p14="http://schemas.microsoft.com/office/powerpoint/2010/main" val="430538791"/>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p:cNvSpPr>
            <a:spLocks noGrp="1"/>
          </p:cNvSpPr>
          <p:nvPr>
            <p:ph type="ftr" sz="quarter" idx="11"/>
          </p:nvPr>
        </p:nvSpPr>
        <p:spPr/>
        <p:txBody>
          <a:bodyPr>
            <a:normAutofit/>
          </a:bodyPr>
          <a:lstStyle/>
          <a:p>
            <a:pPr>
              <a:spcAft>
                <a:spcPts val="600"/>
              </a:spcAft>
            </a:pPr>
            <a:r>
              <a:rPr lang="en-US"/>
              <a:t>FLIPROBO TECHNOLOGIES</a:t>
            </a:r>
          </a:p>
        </p:txBody>
      </p:sp>
      <p:sp>
        <p:nvSpPr>
          <p:cNvPr id="6" name="Slide Number Placeholder 5"/>
          <p:cNvSpPr>
            <a:spLocks noGrp="1"/>
          </p:cNvSpPr>
          <p:nvPr>
            <p:ph type="sldNum" sz="quarter" idx="12"/>
          </p:nvPr>
        </p:nvSpPr>
        <p:spPr/>
        <p:txBody>
          <a:bodyPr>
            <a:normAutofit/>
          </a:bodyPr>
          <a:lstStyle/>
          <a:p>
            <a:pPr>
              <a:spcAft>
                <a:spcPts val="600"/>
              </a:spcAft>
            </a:pPr>
            <a:fld id="{330EA680-D336-4FF7-8B7A-9848BB0A1C3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pic>
        <p:nvPicPr>
          <p:cNvPr id="4" name="Picture 3" descr="Graphical user interface, text&#10;&#10;Description automatically generated">
            <a:extLst>
              <a:ext uri="{FF2B5EF4-FFF2-40B4-BE49-F238E27FC236}">
                <a16:creationId xmlns:a16="http://schemas.microsoft.com/office/drawing/2014/main" id="{11E3A844-85E6-4F61-B6AD-71ACE7658327}"/>
              </a:ext>
            </a:extLst>
          </p:cNvPr>
          <p:cNvPicPr>
            <a:picLocks noChangeAspect="1"/>
          </p:cNvPicPr>
          <p:nvPr/>
        </p:nvPicPr>
        <p:blipFill rotWithShape="1">
          <a:blip r:embed="rId2">
            <a:extLst>
              <a:ext uri="{28A0092B-C50C-407E-A947-70E740481C1C}">
                <a14:useLocalDpi xmlns:a14="http://schemas.microsoft.com/office/drawing/2010/main" val="0"/>
              </a:ext>
            </a:extLst>
          </a:blip>
          <a:srcRect l="19916" t="73778" r="31250" b="17695"/>
          <a:stretch/>
        </p:blipFill>
        <p:spPr>
          <a:xfrm>
            <a:off x="782333" y="1391920"/>
            <a:ext cx="9516611" cy="934720"/>
          </a:xfrm>
          <a:prstGeom prst="rect">
            <a:avLst/>
          </a:prstGeom>
        </p:spPr>
      </p:pic>
      <p:pic>
        <p:nvPicPr>
          <p:cNvPr id="9" name="Picture 8">
            <a:extLst>
              <a:ext uri="{FF2B5EF4-FFF2-40B4-BE49-F238E27FC236}">
                <a16:creationId xmlns:a16="http://schemas.microsoft.com/office/drawing/2014/main" id="{55312825-2CCE-42B2-9EEA-7056174D69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1110" y="2404427"/>
            <a:ext cx="10818089" cy="3987411"/>
          </a:xfrm>
          <a:prstGeom prst="rect">
            <a:avLst/>
          </a:prstGeom>
          <a:noFill/>
          <a:ln>
            <a:noFill/>
          </a:ln>
        </p:spPr>
      </p:pic>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97591EA3-D3E5-4BFB-9D8B-3866936F7541}"/>
              </a:ext>
            </a:extLst>
          </p:cNvPr>
          <p:cNvPicPr/>
          <p:nvPr/>
        </p:nvPicPr>
        <p:blipFill rotWithShape="1">
          <a:blip r:embed="rId2">
            <a:extLst>
              <a:ext uri="{28A0092B-C50C-407E-A947-70E740481C1C}">
                <a14:useLocalDpi xmlns:a14="http://schemas.microsoft.com/office/drawing/2010/main" val="0"/>
              </a:ext>
            </a:extLst>
          </a:blip>
          <a:srcRect l="20208" t="28600" r="38179" b="30274"/>
          <a:stretch/>
        </p:blipFill>
        <p:spPr bwMode="auto">
          <a:xfrm>
            <a:off x="937260" y="1544320"/>
            <a:ext cx="7566660" cy="4135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l="13719"/>
          <a:stretch/>
        </p:blipFill>
        <p:spPr>
          <a:xfrm>
            <a:off x="1066200" y="1063416"/>
            <a:ext cx="7143080" cy="5002104"/>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4FFFE732-3CB9-4D8D-B874-D75078B61A51}"/>
              </a:ext>
            </a:extLst>
          </p:cNvPr>
          <p:cNvPicPr/>
          <p:nvPr/>
        </p:nvPicPr>
        <p:blipFill rotWithShape="1">
          <a:blip r:embed="rId2">
            <a:extLst>
              <a:ext uri="{28A0092B-C50C-407E-A947-70E740481C1C}">
                <a14:useLocalDpi xmlns:a14="http://schemas.microsoft.com/office/drawing/2010/main" val="0"/>
              </a:ext>
            </a:extLst>
          </a:blip>
          <a:srcRect l="20075" t="27891" r="14514" b="38546"/>
          <a:stretch/>
        </p:blipFill>
        <p:spPr bwMode="auto">
          <a:xfrm>
            <a:off x="49531" y="944880"/>
            <a:ext cx="6617599" cy="482560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F7530BD1-4500-4D3B-9CFF-CDC0EF46BF60}"/>
              </a:ext>
            </a:extLst>
          </p:cNvPr>
          <p:cNvPicPr/>
          <p:nvPr/>
        </p:nvPicPr>
        <p:blipFill rotWithShape="1">
          <a:blip r:embed="rId3">
            <a:extLst>
              <a:ext uri="{28A0092B-C50C-407E-A947-70E740481C1C}">
                <a14:useLocalDpi xmlns:a14="http://schemas.microsoft.com/office/drawing/2010/main" val="0"/>
              </a:ext>
            </a:extLst>
          </a:blip>
          <a:srcRect l="20075" t="16545" r="45757"/>
          <a:stretch/>
        </p:blipFill>
        <p:spPr bwMode="auto">
          <a:xfrm>
            <a:off x="7111014" y="1269507"/>
            <a:ext cx="5031456" cy="5427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200801" y="161361"/>
            <a:ext cx="42201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381875" y="3015468"/>
            <a:ext cx="3194445" cy="181588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pic>
        <p:nvPicPr>
          <p:cNvPr id="9" name="Picture 8">
            <a:extLst>
              <a:ext uri="{FF2B5EF4-FFF2-40B4-BE49-F238E27FC236}">
                <a16:creationId xmlns:a16="http://schemas.microsoft.com/office/drawing/2014/main" id="{1FCE79F5-8177-402E-9ACA-B9FD039E32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6321" y="1127464"/>
            <a:ext cx="8701496" cy="5730536"/>
          </a:xfrm>
          <a:prstGeom prst="rect">
            <a:avLst/>
          </a:prstGeom>
          <a:noFill/>
          <a:ln>
            <a:noFill/>
          </a:ln>
        </p:spPr>
      </p:pic>
    </p:spTree>
    <p:extLst>
      <p:ext uri="{BB962C8B-B14F-4D97-AF65-F5344CB8AC3E}">
        <p14:creationId xmlns:p14="http://schemas.microsoft.com/office/powerpoint/2010/main" val="16341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Magnifying glass showing decling performance">
            <a:extLst>
              <a:ext uri="{FF2B5EF4-FFF2-40B4-BE49-F238E27FC236}">
                <a16:creationId xmlns:a16="http://schemas.microsoft.com/office/drawing/2014/main" id="{61FC3338-66AC-457A-8238-8281ADA1A07C}"/>
              </a:ext>
            </a:extLst>
          </p:cNvPr>
          <p:cNvPicPr>
            <a:picLocks noChangeAspect="1"/>
          </p:cNvPicPr>
          <p:nvPr/>
        </p:nvPicPr>
        <p:blipFill rotWithShape="1">
          <a:blip r:embed="rId2">
            <a:alphaModFix amt="40000"/>
          </a:blip>
          <a:srcRect t="1220" b="1451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DATA PREPROCESSING DONE</a:t>
            </a:r>
          </a:p>
        </p:txBody>
      </p:sp>
      <p:sp>
        <p:nvSpPr>
          <p:cNvPr id="9" name="Footer Placeholder 8"/>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25</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t>While checking the heatmap of correlation we observed that:</a:t>
            </a:r>
          </a:p>
          <a:p>
            <a:pPr marL="457200" lvl="0" indent="-457200">
              <a:spcBef>
                <a:spcPts val="1000"/>
              </a:spcBef>
              <a:buClr>
                <a:schemeClr val="accent1"/>
              </a:buClr>
              <a:buSzPct val="80000"/>
              <a:buFont typeface="Wingdings 3" charset="2"/>
              <a:buChar char=""/>
            </a:pPr>
            <a:r>
              <a:rPr lang="en-US"/>
              <a:t>SalePrice is highly positively correlated with the columns OverallQual, YearBuilt, YearRemodAdd, TotalBsmtSF, 1stFlrSF, GrLivArea, FullBath, TotRmsAbvGrd, GarageCars, GarageArea.</a:t>
            </a:r>
          </a:p>
          <a:p>
            <a:pPr marL="457200" lvl="0" indent="-457200">
              <a:spcBef>
                <a:spcPts val="1000"/>
              </a:spcBef>
              <a:buClr>
                <a:schemeClr val="accent1"/>
              </a:buClr>
              <a:buSzPct val="80000"/>
              <a:buFont typeface="Wingdings 3" charset="2"/>
              <a:buChar char=""/>
            </a:pPr>
            <a:r>
              <a:rPr lang="en-US"/>
              <a:t>SalePrice is negatively correlated with OverallCond, KitchenAbvGr, Encloseporch, YrSold.</a:t>
            </a:r>
          </a:p>
          <a:p>
            <a:pPr marL="457200" lvl="0" indent="-457200">
              <a:spcBef>
                <a:spcPts val="1000"/>
              </a:spcBef>
              <a:buClr>
                <a:schemeClr val="accent1"/>
              </a:buClr>
              <a:buSzPct val="80000"/>
              <a:buFont typeface="Wingdings 3" charset="2"/>
              <a:buChar char=""/>
            </a:pPr>
            <a:r>
              <a:rPr lang="en-US"/>
              <a:t>We observe multicollinearity in between columns so we will be using Principal Component Analysis(PCA).</a:t>
            </a:r>
          </a:p>
          <a:p>
            <a:pPr marL="457200" indent="-457200">
              <a:spcBef>
                <a:spcPts val="1000"/>
              </a:spcBef>
              <a:buClr>
                <a:schemeClr val="accent1"/>
              </a:buClr>
              <a:buSzPct val="80000"/>
              <a:buFont typeface="Wingdings 3" charset="2"/>
              <a:buChar char=""/>
            </a:pPr>
            <a:r>
              <a:rPr lang="en-US"/>
              <a:t>No correlation has been observed between the column Id and other columns so we will be dropping this column.</a:t>
            </a:r>
          </a:p>
        </p:txBody>
      </p:sp>
    </p:spTree>
    <p:extLst>
      <p:ext uri="{BB962C8B-B14F-4D97-AF65-F5344CB8AC3E}">
        <p14:creationId xmlns:p14="http://schemas.microsoft.com/office/powerpoint/2010/main" val="242173739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778434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690433" y="2072640"/>
            <a:ext cx="2993567" cy="171277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000" b="0" i="0" kern="1200" dirty="0">
                <a:solidFill>
                  <a:srgbClr val="EBEBEB"/>
                </a:solidFill>
                <a:latin typeface="+mj-lt"/>
                <a:ea typeface="+mj-ea"/>
                <a:cs typeface="+mj-cs"/>
              </a:rPr>
              <a:t>MODEL TRAINNING </a:t>
            </a:r>
          </a:p>
        </p:txBody>
      </p:sp>
      <p:sp>
        <p:nvSpPr>
          <p:cNvPr id="8" name="Footer Placeholder 7"/>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7" name="Slide Number Placeholder 6"/>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27</a:t>
            </a:fld>
            <a:endParaRPr lang="en-US">
              <a:solidFill>
                <a:srgbClr val="FFFFFF"/>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FBEEC00C-158E-4093-9FB3-C957F4F8AF27}"/>
              </a:ext>
            </a:extLst>
          </p:cNvPr>
          <p:cNvPicPr/>
          <p:nvPr/>
        </p:nvPicPr>
        <p:blipFill rotWithShape="1">
          <a:blip r:embed="rId2">
            <a:extLst>
              <a:ext uri="{28A0092B-C50C-407E-A947-70E740481C1C}">
                <a14:useLocalDpi xmlns:a14="http://schemas.microsoft.com/office/drawing/2010/main" val="0"/>
              </a:ext>
            </a:extLst>
          </a:blip>
          <a:srcRect l="19942" t="17490" r="16375" b="3092"/>
          <a:stretch/>
        </p:blipFill>
        <p:spPr bwMode="auto">
          <a:xfrm>
            <a:off x="1109763" y="792479"/>
            <a:ext cx="7465277" cy="5437997"/>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451435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10235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828800" y="1413509"/>
            <a:ext cx="7132637" cy="4649939"/>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51499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4" name="Content Placeholder 1">
            <a:extLst>
              <a:ext uri="{FF2B5EF4-FFF2-40B4-BE49-F238E27FC236}">
                <a16:creationId xmlns:a16="http://schemas.microsoft.com/office/drawing/2014/main" id="{19C6DC5F-5C38-4206-B2C1-1B8E48C40AA0}"/>
              </a:ext>
            </a:extLst>
          </p:cNvPr>
          <p:cNvGraphicFramePr>
            <a:graphicFrameLocks noGrp="1"/>
          </p:cNvGraphicFramePr>
          <p:nvPr>
            <p:ph idx="1"/>
            <p:extLst>
              <p:ext uri="{D42A27DB-BD31-4B8C-83A1-F6EECF244321}">
                <p14:modId xmlns:p14="http://schemas.microsoft.com/office/powerpoint/2010/main" val="3140799595"/>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p:txBody>
          <a:bodyPr>
            <a:normAutofit/>
          </a:bodyPr>
          <a:lstStyle/>
          <a:p>
            <a:pPr>
              <a:spcAft>
                <a:spcPts val="600"/>
              </a:spcAft>
            </a:pPr>
            <a:r>
              <a:rPr lang="en-US"/>
              <a:t>FLIPROBO TECHNOLOGIES</a:t>
            </a:r>
          </a:p>
        </p:txBody>
      </p:sp>
      <p:sp>
        <p:nvSpPr>
          <p:cNvPr id="5" name="Slide Number Placeholder 4"/>
          <p:cNvSpPr>
            <a:spLocks noGrp="1"/>
          </p:cNvSpPr>
          <p:nvPr>
            <p:ph type="sldNum" sz="quarter" idx="12"/>
          </p:nvPr>
        </p:nvSpPr>
        <p:spPr/>
        <p:txBody>
          <a:bodyPr>
            <a:normAutofit/>
          </a:bodyPr>
          <a:lstStyle/>
          <a:p>
            <a:pPr>
              <a:spcAft>
                <a:spcPts val="600"/>
              </a:spcAft>
            </a:pPr>
            <a:fld id="{330EA680-D336-4FF7-8B7A-9848BB0A1C3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electronics&#10;&#10;Description automatically generated">
            <a:extLst>
              <a:ext uri="{FF2B5EF4-FFF2-40B4-BE49-F238E27FC236}">
                <a16:creationId xmlns:a16="http://schemas.microsoft.com/office/drawing/2014/main" id="{5E71FBD3-56CE-4C28-AB14-9B583148A896}"/>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667" b="1437"/>
          <a:stretch/>
        </p:blipFill>
        <p:spPr>
          <a:xfrm>
            <a:off x="71140" y="40640"/>
            <a:ext cx="12191980" cy="6736080"/>
          </a:xfrm>
          <a:prstGeom prst="rect">
            <a:avLst/>
          </a:prstGeom>
        </p:spPr>
      </p:pic>
      <p:sp>
        <p:nvSpPr>
          <p:cNvPr id="2" name="Rectangle 1"/>
          <p:cNvSpPr/>
          <p:nvPr/>
        </p:nvSpPr>
        <p:spPr>
          <a:xfrm>
            <a:off x="1154955" y="2099733"/>
            <a:ext cx="8825658" cy="26776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MODEL/S  DEVELOPMENT</a:t>
            </a:r>
          </a:p>
          <a:p>
            <a:pPr>
              <a:lnSpc>
                <a:spcPct val="90000"/>
              </a:lnSpc>
              <a:spcBef>
                <a:spcPct val="0"/>
              </a:spcBef>
              <a:spcAft>
                <a:spcPts val="600"/>
              </a:spcAft>
            </a:pPr>
            <a:r>
              <a:rPr lang="en-US" sz="5400">
                <a:latin typeface="+mj-lt"/>
                <a:ea typeface="+mj-ea"/>
                <a:cs typeface="+mj-cs"/>
              </a:rPr>
              <a:t> AND</a:t>
            </a:r>
          </a:p>
          <a:p>
            <a:pPr>
              <a:lnSpc>
                <a:spcPct val="90000"/>
              </a:lnSpc>
              <a:spcBef>
                <a:spcPct val="0"/>
              </a:spcBef>
              <a:spcAft>
                <a:spcPts val="600"/>
              </a:spcAft>
            </a:pPr>
            <a:r>
              <a:rPr lang="en-US" sz="5400">
                <a:latin typeface="+mj-lt"/>
                <a:ea typeface="+mj-ea"/>
                <a:cs typeface="+mj-cs"/>
              </a:rPr>
              <a:t> EVALUATION</a:t>
            </a:r>
          </a:p>
        </p:txBody>
      </p:sp>
      <p:sp>
        <p:nvSpPr>
          <p:cNvPr id="6" name="Footer Placeholder 5"/>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defTabSz="914400">
              <a:spcAft>
                <a:spcPts val="600"/>
              </a:spcAft>
            </a:pPr>
            <a:r>
              <a:rPr lang="en-US" b="0" i="0" kern="1200">
                <a:solidFill>
                  <a:schemeClr val="tx1"/>
                </a:solidFill>
                <a:latin typeface="+mn-lt"/>
                <a:ea typeface="+mn-ea"/>
                <a:cs typeface="+mn-cs"/>
              </a:rPr>
              <a:t>FLIPROBO TECHNOLOGIES</a:t>
            </a:r>
          </a:p>
        </p:txBody>
      </p:sp>
      <p:sp>
        <p:nvSpPr>
          <p:cNvPr id="5" name="Slide Number Placeholder 4"/>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30</a:t>
            </a:fld>
            <a:endParaRPr lang="en-US">
              <a:solidFill>
                <a:schemeClr val="tx1"/>
              </a:solidFill>
            </a:endParaRPr>
          </a:p>
        </p:txBody>
      </p:sp>
    </p:spTree>
    <p:extLst>
      <p:ext uri="{BB962C8B-B14F-4D97-AF65-F5344CB8AC3E}">
        <p14:creationId xmlns:p14="http://schemas.microsoft.com/office/powerpoint/2010/main" val="115376018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Question mark on green pastel background">
            <a:extLst>
              <a:ext uri="{FF2B5EF4-FFF2-40B4-BE49-F238E27FC236}">
                <a16:creationId xmlns:a16="http://schemas.microsoft.com/office/drawing/2014/main" id="{880F86DF-33E0-46EB-B217-855544D3EEF7}"/>
              </a:ext>
            </a:extLst>
          </p:cNvPr>
          <p:cNvPicPr>
            <a:picLocks noChangeAspect="1"/>
          </p:cNvPicPr>
          <p:nvPr/>
        </p:nvPicPr>
        <p:blipFill rotWithShape="1">
          <a:blip r:embed="rId2">
            <a:alphaModFix amt="40000"/>
          </a:blip>
          <a:srcRect t="3582" b="2141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a:latin typeface="+mj-lt"/>
                <a:ea typeface="+mj-ea"/>
                <a:cs typeface="+mj-cs"/>
              </a:rPr>
              <a:t>IDENTIFICATION OF POSSIBLE PROBLEM-SOLVING APPROACHES (METHODS)</a:t>
            </a:r>
          </a:p>
        </p:txBody>
      </p:sp>
      <p:sp>
        <p:nvSpPr>
          <p:cNvPr id="7" name="Footer Placeholder 6"/>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31</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lnSpc>
                <a:spcPct val="90000"/>
              </a:lnSpc>
              <a:spcBef>
                <a:spcPts val="1000"/>
              </a:spcBef>
              <a:buClr>
                <a:schemeClr val="accent1"/>
              </a:buClr>
              <a:buSzPct val="80000"/>
              <a:buFont typeface="Wingdings 3" charset="2"/>
              <a:buChar char=""/>
            </a:pPr>
            <a:r>
              <a:rPr lang="en-US" dirty="0"/>
              <a:t>We first converted all our categorical variables to numeric variables with the help of dummy variables to checkout and dropped the columns which we felt were unnecessary.</a:t>
            </a:r>
          </a:p>
          <a:p>
            <a:pPr marL="457200" indent="-457200">
              <a:lnSpc>
                <a:spcPct val="90000"/>
              </a:lnSpc>
              <a:spcBef>
                <a:spcPts val="1000"/>
              </a:spcBef>
              <a:buClr>
                <a:schemeClr val="accent1"/>
              </a:buClr>
              <a:buSzPct val="80000"/>
              <a:buFont typeface="Wingdings 3" charset="2"/>
              <a:buChar char=""/>
            </a:pPr>
            <a:r>
              <a:rPr lang="en-US" dirty="0"/>
              <a:t>We observed skewness in data, so we tried to remove the skewness through treating outliers with </a:t>
            </a:r>
            <a:r>
              <a:rPr lang="en-US" dirty="0" err="1"/>
              <a:t>Winsorization</a:t>
            </a:r>
            <a:r>
              <a:rPr lang="en-US" dirty="0"/>
              <a:t> technique.</a:t>
            </a:r>
          </a:p>
          <a:p>
            <a:pPr marL="457200" indent="-457200">
              <a:lnSpc>
                <a:spcPct val="90000"/>
              </a:lnSpc>
              <a:spcBef>
                <a:spcPts val="1000"/>
              </a:spcBef>
              <a:buClr>
                <a:schemeClr val="accent1"/>
              </a:buClr>
              <a:buSzPct val="80000"/>
              <a:buFont typeface="Wingdings 3" charset="2"/>
              <a:buChar char=""/>
            </a:pPr>
            <a:r>
              <a:rPr lang="en-US" dirty="0"/>
              <a:t>The data was improper scaled, so we scaled the feature variables on a single scale using </a:t>
            </a:r>
            <a:r>
              <a:rPr lang="en-US" dirty="0" err="1"/>
              <a:t>sklearn’s</a:t>
            </a:r>
            <a:r>
              <a:rPr lang="en-US" dirty="0"/>
              <a:t> </a:t>
            </a:r>
            <a:r>
              <a:rPr lang="en-US" dirty="0" err="1"/>
              <a:t>StandardScaler</a:t>
            </a:r>
            <a:r>
              <a:rPr lang="en-US" dirty="0"/>
              <a:t> package.</a:t>
            </a:r>
          </a:p>
          <a:p>
            <a:pPr marL="457200" indent="-457200">
              <a:lnSpc>
                <a:spcPct val="90000"/>
              </a:lnSpc>
              <a:spcBef>
                <a:spcPts val="1000"/>
              </a:spcBef>
              <a:buClr>
                <a:schemeClr val="accent1"/>
              </a:buClr>
              <a:buSzPct val="80000"/>
              <a:buFont typeface="Wingdings 3" charset="2"/>
              <a:buChar char=""/>
            </a:pPr>
            <a:r>
              <a:rPr lang="en-US" dirty="0"/>
              <a:t>There were too many feature variables in the data, so we reduced it to 100 with the help of Principal Component Analysis(PCA) by plotting Eigenvalues and taking the number of nodes as our number of feature variables.</a:t>
            </a:r>
          </a:p>
          <a:p>
            <a:pPr marL="457200" indent="-457200">
              <a:lnSpc>
                <a:spcPct val="90000"/>
              </a:lnSpc>
              <a:spcBef>
                <a:spcPts val="1000"/>
              </a:spcBef>
              <a:buClr>
                <a:schemeClr val="accent1"/>
              </a:buClr>
              <a:buSzPct val="80000"/>
              <a:buFont typeface="Wingdings 3" charset="2"/>
              <a:buChar char=""/>
            </a:pPr>
            <a:endParaRPr lang="en-US" dirty="0"/>
          </a:p>
        </p:txBody>
      </p:sp>
    </p:spTree>
    <p:extLst>
      <p:ext uri="{BB962C8B-B14F-4D97-AF65-F5344CB8AC3E}">
        <p14:creationId xmlns:p14="http://schemas.microsoft.com/office/powerpoint/2010/main" val="72458448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128166" y="821095"/>
            <a:ext cx="9230185" cy="10699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3300">
                <a:latin typeface="+mj-lt"/>
                <a:ea typeface="+mj-ea"/>
                <a:cs typeface="+mj-cs"/>
              </a:rPr>
              <a:t>TESTING OF IDENTIFIED APPROACHES (ALGORITHMS)</a:t>
            </a:r>
          </a:p>
        </p:txBody>
      </p:sp>
      <p:sp>
        <p:nvSpPr>
          <p:cNvPr id="2" name="Rectangle 1"/>
          <p:cNvSpPr/>
          <p:nvPr/>
        </p:nvSpPr>
        <p:spPr>
          <a:xfrm>
            <a:off x="1128166" y="2202025"/>
            <a:ext cx="7645173" cy="3508310"/>
          </a:xfrm>
          <a:prstGeom prst="rect">
            <a:avLst/>
          </a:prstGeom>
        </p:spPr>
        <p:txBody>
          <a:bodyPr vert="horz" lIns="91440" tIns="45720" rIns="91440" bIns="45720" rtlCol="0" anchor="t">
            <a:normAutofit/>
          </a:bodyPr>
          <a:lstStyle/>
          <a:p>
            <a:pPr>
              <a:lnSpc>
                <a:spcPct val="90000"/>
              </a:lnSpc>
              <a:spcBef>
                <a:spcPts val="1000"/>
              </a:spcBef>
              <a:buClr>
                <a:schemeClr val="accent1"/>
              </a:buClr>
              <a:buSzPct val="80000"/>
              <a:buFont typeface="Wingdings 3" charset="2"/>
              <a:buChar char=""/>
            </a:pPr>
            <a:r>
              <a:rPr lang="en-US" sz="1400"/>
              <a:t>The algorithms we used for the training and testing are as follows:-</a:t>
            </a:r>
          </a:p>
          <a:p>
            <a:pPr marL="914400" lvl="1" indent="-457200">
              <a:lnSpc>
                <a:spcPct val="90000"/>
              </a:lnSpc>
              <a:spcBef>
                <a:spcPts val="1000"/>
              </a:spcBef>
              <a:buClr>
                <a:schemeClr val="accent1"/>
              </a:buClr>
              <a:buSzPct val="80000"/>
              <a:buFont typeface="Wingdings 3" charset="2"/>
              <a:buChar char=""/>
            </a:pPr>
            <a:r>
              <a:rPr lang="en-US" sz="1400"/>
              <a:t>Linear Regression</a:t>
            </a:r>
          </a:p>
          <a:p>
            <a:pPr marL="914400" lvl="1" indent="-457200">
              <a:lnSpc>
                <a:spcPct val="90000"/>
              </a:lnSpc>
              <a:spcBef>
                <a:spcPts val="1000"/>
              </a:spcBef>
              <a:buClr>
                <a:schemeClr val="accent1"/>
              </a:buClr>
              <a:buSzPct val="80000"/>
              <a:buFont typeface="Wingdings 3" charset="2"/>
              <a:buChar char=""/>
            </a:pPr>
            <a:r>
              <a:rPr lang="en-US" sz="1400"/>
              <a:t>Lasso</a:t>
            </a:r>
          </a:p>
          <a:p>
            <a:pPr marL="914400" lvl="1" indent="-457200">
              <a:lnSpc>
                <a:spcPct val="90000"/>
              </a:lnSpc>
              <a:spcBef>
                <a:spcPts val="1000"/>
              </a:spcBef>
              <a:buClr>
                <a:schemeClr val="accent1"/>
              </a:buClr>
              <a:buSzPct val="80000"/>
              <a:buFont typeface="Wingdings 3" charset="2"/>
              <a:buChar char=""/>
            </a:pPr>
            <a:r>
              <a:rPr lang="en-US" sz="1400"/>
              <a:t>Ridge</a:t>
            </a:r>
          </a:p>
          <a:p>
            <a:pPr marL="914400" lvl="1" indent="-457200">
              <a:lnSpc>
                <a:spcPct val="90000"/>
              </a:lnSpc>
              <a:spcBef>
                <a:spcPts val="1000"/>
              </a:spcBef>
              <a:buClr>
                <a:schemeClr val="accent1"/>
              </a:buClr>
              <a:buSzPct val="80000"/>
              <a:buFont typeface="Wingdings 3" charset="2"/>
              <a:buChar char=""/>
            </a:pPr>
            <a:r>
              <a:rPr lang="en-US" sz="1400"/>
              <a:t>Elastic Net</a:t>
            </a:r>
          </a:p>
          <a:p>
            <a:pPr marL="914400" lvl="1" indent="-457200">
              <a:lnSpc>
                <a:spcPct val="90000"/>
              </a:lnSpc>
              <a:spcBef>
                <a:spcPts val="1000"/>
              </a:spcBef>
              <a:buClr>
                <a:schemeClr val="accent1"/>
              </a:buClr>
              <a:buSzPct val="80000"/>
              <a:buFont typeface="Wingdings 3" charset="2"/>
              <a:buChar char=""/>
            </a:pPr>
            <a:r>
              <a:rPr lang="en-US" sz="1400"/>
              <a:t>SVR</a:t>
            </a:r>
          </a:p>
          <a:p>
            <a:pPr marL="914400" lvl="1" indent="-457200">
              <a:lnSpc>
                <a:spcPct val="90000"/>
              </a:lnSpc>
              <a:spcBef>
                <a:spcPts val="1000"/>
              </a:spcBef>
              <a:buClr>
                <a:schemeClr val="accent1"/>
              </a:buClr>
              <a:buSzPct val="80000"/>
              <a:buFont typeface="Wingdings 3" charset="2"/>
              <a:buChar char=""/>
            </a:pPr>
            <a:r>
              <a:rPr lang="en-US" sz="1400"/>
              <a:t>KNeighbors Regressor</a:t>
            </a:r>
          </a:p>
          <a:p>
            <a:pPr marL="914400" lvl="1" indent="-457200">
              <a:lnSpc>
                <a:spcPct val="90000"/>
              </a:lnSpc>
              <a:spcBef>
                <a:spcPts val="1000"/>
              </a:spcBef>
              <a:buClr>
                <a:schemeClr val="accent1"/>
              </a:buClr>
              <a:buSzPct val="80000"/>
              <a:buFont typeface="Wingdings 3" charset="2"/>
              <a:buChar char=""/>
            </a:pPr>
            <a:r>
              <a:rPr lang="en-US" sz="1400"/>
              <a:t>Decision Tree Regressor</a:t>
            </a:r>
          </a:p>
          <a:p>
            <a:pPr marL="914400" lvl="1" indent="-457200">
              <a:lnSpc>
                <a:spcPct val="90000"/>
              </a:lnSpc>
              <a:spcBef>
                <a:spcPts val="1000"/>
              </a:spcBef>
              <a:buClr>
                <a:schemeClr val="accent1"/>
              </a:buClr>
              <a:buSzPct val="80000"/>
              <a:buFont typeface="Wingdings 3" charset="2"/>
              <a:buChar char=""/>
            </a:pPr>
            <a:r>
              <a:rPr lang="en-US" sz="1400"/>
              <a:t>Random Forest Regressor</a:t>
            </a:r>
          </a:p>
          <a:p>
            <a:pPr marL="914400" lvl="1" indent="-457200">
              <a:lnSpc>
                <a:spcPct val="90000"/>
              </a:lnSpc>
              <a:spcBef>
                <a:spcPts val="1000"/>
              </a:spcBef>
              <a:buClr>
                <a:schemeClr val="accent1"/>
              </a:buClr>
              <a:buSzPct val="80000"/>
              <a:buFont typeface="Wingdings 3" charset="2"/>
              <a:buChar char=""/>
            </a:pPr>
            <a:r>
              <a:rPr lang="en-US" sz="1400"/>
              <a:t>Ada Boost Regressor</a:t>
            </a:r>
          </a:p>
          <a:p>
            <a:pPr marL="914400" lvl="1" indent="-457200">
              <a:lnSpc>
                <a:spcPct val="90000"/>
              </a:lnSpc>
              <a:spcBef>
                <a:spcPts val="1000"/>
              </a:spcBef>
              <a:buClr>
                <a:schemeClr val="accent1"/>
              </a:buClr>
              <a:buSzPct val="80000"/>
              <a:buFont typeface="Wingdings 3" charset="2"/>
              <a:buChar char=""/>
            </a:pPr>
            <a:r>
              <a:rPr lang="en-US" sz="1400"/>
              <a:t>Gradient Boosting Regressor</a:t>
            </a:r>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a:solidFill>
                  <a:srgbClr val="FFFFFF"/>
                </a:solidFill>
              </a:rPr>
              <a:t>FLIPROBO TECHNOLOGIES</a:t>
            </a:r>
          </a:p>
        </p:txBody>
      </p:sp>
      <p:sp>
        <p:nvSpPr>
          <p:cNvPr id="6" name="Slide Number Placeholder 5"/>
          <p:cNvSpPr>
            <a:spLocks noGrp="1"/>
          </p:cNvSpPr>
          <p:nvPr>
            <p:ph type="sldNum" sz="quarter" idx="12"/>
          </p:nvPr>
        </p:nvSpPr>
        <p:spPr>
          <a:xfrm>
            <a:off x="11017540" y="610622"/>
            <a:ext cx="685800" cy="767687"/>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32</a:t>
            </a:fld>
            <a:endParaRPr lang="en-US" sz="2000">
              <a:solidFill>
                <a:srgbClr val="FFFFFF"/>
              </a:solidFill>
            </a:endParaRPr>
          </a:p>
        </p:txBody>
      </p:sp>
    </p:spTree>
    <p:extLst>
      <p:ext uri="{BB962C8B-B14F-4D97-AF65-F5344CB8AC3E}">
        <p14:creationId xmlns:p14="http://schemas.microsoft.com/office/powerpoint/2010/main" val="55598619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160773" y="1113062"/>
            <a:ext cx="3382297" cy="32819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000" b="0" i="0" kern="1200" dirty="0">
                <a:solidFill>
                  <a:srgbClr val="EBEBEB"/>
                </a:solidFill>
                <a:latin typeface="+mj-lt"/>
                <a:ea typeface="+mj-ea"/>
                <a:cs typeface="+mj-cs"/>
              </a:rPr>
              <a:t>RUN AND EVALUATE SELECTED MODELS</a:t>
            </a:r>
          </a:p>
        </p:txBody>
      </p:sp>
      <p:sp>
        <p:nvSpPr>
          <p:cNvPr id="9" name="Footer Placeholder 8"/>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8" name="Slide Number Placeholder 7"/>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33</a:t>
            </a:fld>
            <a:endParaRPr lang="en-US">
              <a:solidFill>
                <a:srgbClr val="FFFFFF"/>
              </a:solidFill>
            </a:endParaRPr>
          </a:p>
        </p:txBody>
      </p:sp>
      <p:pic>
        <p:nvPicPr>
          <p:cNvPr id="7" name="Picture 6">
            <a:extLst>
              <a:ext uri="{FF2B5EF4-FFF2-40B4-BE49-F238E27FC236}">
                <a16:creationId xmlns:a16="http://schemas.microsoft.com/office/drawing/2014/main" id="{1A8605B4-AA33-4FAE-8800-68D970965913}"/>
              </a:ext>
            </a:extLst>
          </p:cNvPr>
          <p:cNvPicPr/>
          <p:nvPr/>
        </p:nvPicPr>
        <p:blipFill rotWithShape="1">
          <a:blip r:embed="rId2"/>
          <a:srcRect l="11578" r="24341"/>
          <a:stretch/>
        </p:blipFill>
        <p:spPr bwMode="auto">
          <a:xfrm>
            <a:off x="1326309" y="1063416"/>
            <a:ext cx="4769691" cy="4628758"/>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1573508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88797" y="5816152"/>
            <a:ext cx="9453911" cy="62224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0" i="0" kern="1200" dirty="0">
                <a:solidFill>
                  <a:schemeClr val="bg2"/>
                </a:solidFill>
                <a:latin typeface="+mj-lt"/>
                <a:ea typeface="+mj-ea"/>
                <a:cs typeface="+mj-cs"/>
              </a:rPr>
              <a:t>RUN AND EVALUATE SELECTED MODELS</a:t>
            </a:r>
          </a:p>
        </p:txBody>
      </p:sp>
      <p:pic>
        <p:nvPicPr>
          <p:cNvPr id="11" name="Picture 10" descr="Graphical user interface, text&#10;&#10;Description automatically generated with medium confidence">
            <a:extLst>
              <a:ext uri="{FF2B5EF4-FFF2-40B4-BE49-F238E27FC236}">
                <a16:creationId xmlns:a16="http://schemas.microsoft.com/office/drawing/2014/main" id="{2198EFD9-09E5-4BED-B34D-5BA0FB6E8368}"/>
              </a:ext>
            </a:extLst>
          </p:cNvPr>
          <p:cNvPicPr/>
          <p:nvPr/>
        </p:nvPicPr>
        <p:blipFill rotWithShape="1">
          <a:blip r:embed="rId2">
            <a:extLst>
              <a:ext uri="{28A0092B-C50C-407E-A947-70E740481C1C}">
                <a14:useLocalDpi xmlns:a14="http://schemas.microsoft.com/office/drawing/2010/main" val="0"/>
              </a:ext>
            </a:extLst>
          </a:blip>
          <a:srcRect l="19942" t="17018" r="47352"/>
          <a:stretch/>
        </p:blipFill>
        <p:spPr bwMode="auto">
          <a:xfrm>
            <a:off x="1011093" y="568166"/>
            <a:ext cx="4210673" cy="5207346"/>
          </a:xfrm>
          <a:prstGeom prst="roundRect">
            <a:avLst>
              <a:gd name="adj" fmla="val 1858"/>
            </a:avLst>
          </a:prstGeom>
          <a:effectLst/>
          <a:extLst>
            <a:ext uri="{53640926-AAD7-44D8-BBD7-CCE9431645EC}">
              <a14:shadowObscured xmlns:a14="http://schemas.microsoft.com/office/drawing/2010/main"/>
            </a:ext>
          </a:extLst>
        </p:spPr>
      </p:pic>
      <p:pic>
        <p:nvPicPr>
          <p:cNvPr id="8" name="Picture 7" descr="Text&#10;&#10;Description automatically generated">
            <a:extLst>
              <a:ext uri="{FF2B5EF4-FFF2-40B4-BE49-F238E27FC236}">
                <a16:creationId xmlns:a16="http://schemas.microsoft.com/office/drawing/2014/main" id="{C30D3FAE-7131-4960-956E-F0FA63BA0C43}"/>
              </a:ext>
            </a:extLst>
          </p:cNvPr>
          <p:cNvPicPr/>
          <p:nvPr/>
        </p:nvPicPr>
        <p:blipFill rotWithShape="1">
          <a:blip r:embed="rId3">
            <a:extLst>
              <a:ext uri="{28A0092B-C50C-407E-A947-70E740481C1C}">
                <a14:useLocalDpi xmlns:a14="http://schemas.microsoft.com/office/drawing/2010/main" val="0"/>
              </a:ext>
            </a:extLst>
          </a:blip>
          <a:srcRect l="19676" t="16782" r="44693"/>
          <a:stretch/>
        </p:blipFill>
        <p:spPr bwMode="auto">
          <a:xfrm>
            <a:off x="5760720" y="578326"/>
            <a:ext cx="4524693" cy="5187026"/>
          </a:xfrm>
          <a:prstGeom prst="roundRect">
            <a:avLst>
              <a:gd name="adj" fmla="val 1858"/>
            </a:avLst>
          </a:prstGeom>
          <a:effectLst/>
          <a:extLst>
            <a:ext uri="{53640926-AAD7-44D8-BBD7-CCE9431645EC}">
              <a14:shadowObscured xmlns:a14="http://schemas.microsoft.com/office/drawing/2010/main"/>
            </a:ext>
          </a:extLst>
        </p:spPr>
      </p:pic>
      <p:sp>
        <p:nvSpPr>
          <p:cNvPr id="9" name="Slide Number Placeholder 8"/>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34</a:t>
            </a:fld>
            <a:endParaRPr lang="en-US"/>
          </a:p>
        </p:txBody>
      </p:sp>
    </p:spTree>
    <p:extLst>
      <p:ext uri="{BB962C8B-B14F-4D97-AF65-F5344CB8AC3E}">
        <p14:creationId xmlns:p14="http://schemas.microsoft.com/office/powerpoint/2010/main" val="178953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b="0" i="0" kern="1200">
                <a:solidFill>
                  <a:srgbClr val="EBEBEB"/>
                </a:solidFill>
                <a:latin typeface="+mj-lt"/>
                <a:ea typeface="+mj-ea"/>
                <a:cs typeface="+mj-cs"/>
              </a:rPr>
              <a:t>KEY METRICS FOR SUCCESS IN SOLVING PROBLEM UNDER CONSIDERATION</a:t>
            </a:r>
          </a:p>
        </p:txBody>
      </p:sp>
      <p:sp>
        <p:nvSpPr>
          <p:cNvPr id="9" name="Footer Placeholder 8"/>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
        <p:nvSpPr>
          <p:cNvPr id="7" name="Slide Number Placeholder 6"/>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35</a:t>
            </a:fld>
            <a:endParaRPr lang="en-US">
              <a:solidFill>
                <a:srgbClr val="FFFFFF"/>
              </a:solidFill>
            </a:endParaRPr>
          </a:p>
        </p:txBody>
      </p:sp>
      <p:sp>
        <p:nvSpPr>
          <p:cNvPr id="2" name="Rectangle 1"/>
          <p:cNvSpPr/>
          <p:nvPr/>
        </p:nvSpPr>
        <p:spPr>
          <a:xfrm>
            <a:off x="1154954" y="2603500"/>
            <a:ext cx="6397313" cy="341630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effectLst/>
              </a:rPr>
              <a:t>We used the metric Root Mean Squared Error by selecting the Gradient Boosting Regressor model which was giving us best(minimum) RMSE score.</a:t>
            </a:r>
          </a:p>
        </p:txBody>
      </p:sp>
      <p:pic>
        <p:nvPicPr>
          <p:cNvPr id="13" name="Graphic 12" descr="Upward trend">
            <a:extLst>
              <a:ext uri="{FF2B5EF4-FFF2-40B4-BE49-F238E27FC236}">
                <a16:creationId xmlns:a16="http://schemas.microsoft.com/office/drawing/2014/main" id="{A2AA4D4B-D912-43B0-B176-9D9CCAFF5F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7013" y="2775951"/>
            <a:ext cx="3067163"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397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232410" y="5417996"/>
            <a:ext cx="2545080" cy="973841"/>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36</a:t>
            </a:fld>
            <a:endParaRPr lang="en-US"/>
          </a:p>
        </p:txBody>
      </p:sp>
      <p:pic>
        <p:nvPicPr>
          <p:cNvPr id="8" name="Picture 7">
            <a:extLst>
              <a:ext uri="{FF2B5EF4-FFF2-40B4-BE49-F238E27FC236}">
                <a16:creationId xmlns:a16="http://schemas.microsoft.com/office/drawing/2014/main" id="{D1D59756-2438-4C0B-805A-C0387C859871}"/>
              </a:ext>
            </a:extLst>
          </p:cNvPr>
          <p:cNvPicPr/>
          <p:nvPr/>
        </p:nvPicPr>
        <p:blipFill rotWithShape="1">
          <a:blip r:embed="rId3"/>
          <a:srcRect l="11915" t="27668" r="13902"/>
          <a:stretch/>
        </p:blipFill>
        <p:spPr bwMode="auto">
          <a:xfrm>
            <a:off x="232410" y="1063416"/>
            <a:ext cx="4603750" cy="39243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93C1D08-BBE1-44AA-949C-0EE8B59B7657}"/>
              </a:ext>
            </a:extLst>
          </p:cNvPr>
          <p:cNvPicPr/>
          <p:nvPr/>
        </p:nvPicPr>
        <p:blipFill rotWithShape="1">
          <a:blip r:embed="rId4"/>
          <a:srcRect l="12855" t="25140" r="10015"/>
          <a:stretch/>
        </p:blipFill>
        <p:spPr bwMode="auto">
          <a:xfrm>
            <a:off x="5161460" y="921176"/>
            <a:ext cx="5113020" cy="4839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98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9" name="Picture 8"/>
          <p:cNvPicPr/>
          <p:nvPr/>
        </p:nvPicPr>
        <p:blipFill>
          <a:blip r:embed="rId2"/>
          <a:stretch>
            <a:fillRect/>
          </a:stretch>
        </p:blipFill>
        <p:spPr>
          <a:xfrm>
            <a:off x="381000" y="4851364"/>
            <a:ext cx="2636520" cy="107823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37</a:t>
            </a:fld>
            <a:endParaRPr lang="en-US"/>
          </a:p>
        </p:txBody>
      </p:sp>
      <p:pic>
        <p:nvPicPr>
          <p:cNvPr id="12" name="Picture 11">
            <a:extLst>
              <a:ext uri="{FF2B5EF4-FFF2-40B4-BE49-F238E27FC236}">
                <a16:creationId xmlns:a16="http://schemas.microsoft.com/office/drawing/2014/main" id="{141593D5-9AA3-4F72-93A8-60EA4DF8E980}"/>
              </a:ext>
            </a:extLst>
          </p:cNvPr>
          <p:cNvPicPr/>
          <p:nvPr/>
        </p:nvPicPr>
        <p:blipFill rotWithShape="1">
          <a:blip r:embed="rId3"/>
          <a:srcRect l="12751" t="28216" r="14183"/>
          <a:stretch/>
        </p:blipFill>
        <p:spPr bwMode="auto">
          <a:xfrm>
            <a:off x="350520" y="1161562"/>
            <a:ext cx="5334000" cy="322755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BA5A862-2D16-476F-9EE5-8E9E25A7DCF3}"/>
              </a:ext>
            </a:extLst>
          </p:cNvPr>
          <p:cNvPicPr/>
          <p:nvPr/>
        </p:nvPicPr>
        <p:blipFill rotWithShape="1">
          <a:blip r:embed="rId4"/>
          <a:srcRect l="12895" t="27785" r="16461"/>
          <a:stretch/>
        </p:blipFill>
        <p:spPr bwMode="auto">
          <a:xfrm>
            <a:off x="6096000" y="1161562"/>
            <a:ext cx="5486400" cy="380238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4828F6AE-0B6E-4CF7-A28F-685E0E5DD7FF}"/>
              </a:ext>
            </a:extLst>
          </p:cNvPr>
          <p:cNvPicPr/>
          <p:nvPr/>
        </p:nvPicPr>
        <p:blipFill>
          <a:blip r:embed="rId5"/>
          <a:stretch>
            <a:fillRect/>
          </a:stretch>
        </p:blipFill>
        <p:spPr>
          <a:xfrm>
            <a:off x="6390640" y="4963942"/>
            <a:ext cx="3168650" cy="967557"/>
          </a:xfrm>
          <a:prstGeom prst="rect">
            <a:avLst/>
          </a:prstGeom>
        </p:spPr>
      </p:pic>
    </p:spTree>
    <p:extLst>
      <p:ext uri="{BB962C8B-B14F-4D97-AF65-F5344CB8AC3E}">
        <p14:creationId xmlns:p14="http://schemas.microsoft.com/office/powerpoint/2010/main" val="2768386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38</a:t>
            </a:fld>
            <a:endParaRPr lang="en-US"/>
          </a:p>
        </p:txBody>
      </p:sp>
      <p:pic>
        <p:nvPicPr>
          <p:cNvPr id="8" name="Picture 7">
            <a:extLst>
              <a:ext uri="{FF2B5EF4-FFF2-40B4-BE49-F238E27FC236}">
                <a16:creationId xmlns:a16="http://schemas.microsoft.com/office/drawing/2014/main" id="{7A86670E-E92B-4B94-929D-9F6D4A0AA14B}"/>
              </a:ext>
            </a:extLst>
          </p:cNvPr>
          <p:cNvPicPr/>
          <p:nvPr/>
        </p:nvPicPr>
        <p:blipFill rotWithShape="1">
          <a:blip r:embed="rId2"/>
          <a:srcRect l="13105" t="26397" r="12963"/>
          <a:stretch/>
        </p:blipFill>
        <p:spPr bwMode="auto">
          <a:xfrm>
            <a:off x="561110" y="1156970"/>
            <a:ext cx="5577840" cy="40157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B3103E5-1ED1-44BE-95E3-E996D0082FE2}"/>
              </a:ext>
            </a:extLst>
          </p:cNvPr>
          <p:cNvPicPr/>
          <p:nvPr/>
        </p:nvPicPr>
        <p:blipFill>
          <a:blip r:embed="rId3"/>
          <a:stretch>
            <a:fillRect/>
          </a:stretch>
        </p:blipFill>
        <p:spPr>
          <a:xfrm>
            <a:off x="650240" y="5172710"/>
            <a:ext cx="4023360" cy="1014730"/>
          </a:xfrm>
          <a:prstGeom prst="rect">
            <a:avLst/>
          </a:prstGeom>
        </p:spPr>
      </p:pic>
      <p:pic>
        <p:nvPicPr>
          <p:cNvPr id="12" name="Picture 11">
            <a:extLst>
              <a:ext uri="{FF2B5EF4-FFF2-40B4-BE49-F238E27FC236}">
                <a16:creationId xmlns:a16="http://schemas.microsoft.com/office/drawing/2014/main" id="{06D4098E-3BFB-45C7-BD3E-4BC81D1F38F2}"/>
              </a:ext>
            </a:extLst>
          </p:cNvPr>
          <p:cNvPicPr/>
          <p:nvPr/>
        </p:nvPicPr>
        <p:blipFill rotWithShape="1">
          <a:blip r:embed="rId4"/>
          <a:srcRect l="12219" t="28849" r="13623"/>
          <a:stretch/>
        </p:blipFill>
        <p:spPr bwMode="auto">
          <a:xfrm>
            <a:off x="6138950" y="1178620"/>
            <a:ext cx="5854782" cy="399409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43A7B67-A9EB-46FB-8D34-9B44E650765B}"/>
              </a:ext>
            </a:extLst>
          </p:cNvPr>
          <p:cNvPicPr/>
          <p:nvPr/>
        </p:nvPicPr>
        <p:blipFill>
          <a:blip r:embed="rId5"/>
          <a:stretch>
            <a:fillRect/>
          </a:stretch>
        </p:blipFill>
        <p:spPr>
          <a:xfrm>
            <a:off x="6472090" y="5443160"/>
            <a:ext cx="4023360" cy="629166"/>
          </a:xfrm>
          <a:prstGeom prst="rect">
            <a:avLst/>
          </a:prstGeom>
        </p:spPr>
      </p:pic>
    </p:spTree>
    <p:extLst>
      <p:ext uri="{BB962C8B-B14F-4D97-AF65-F5344CB8AC3E}">
        <p14:creationId xmlns:p14="http://schemas.microsoft.com/office/powerpoint/2010/main" val="210343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39</a:t>
            </a:fld>
            <a:endParaRPr lang="en-US"/>
          </a:p>
        </p:txBody>
      </p:sp>
      <p:pic>
        <p:nvPicPr>
          <p:cNvPr id="7" name="Picture 6">
            <a:extLst>
              <a:ext uri="{FF2B5EF4-FFF2-40B4-BE49-F238E27FC236}">
                <a16:creationId xmlns:a16="http://schemas.microsoft.com/office/drawing/2014/main" id="{75A2FD7B-C0E9-49E2-869C-01D7349A5884}"/>
              </a:ext>
            </a:extLst>
          </p:cNvPr>
          <p:cNvPicPr/>
          <p:nvPr/>
        </p:nvPicPr>
        <p:blipFill rotWithShape="1">
          <a:blip r:embed="rId2"/>
          <a:srcRect l="4295"/>
          <a:stretch/>
        </p:blipFill>
        <p:spPr bwMode="auto">
          <a:xfrm>
            <a:off x="1001260" y="1063416"/>
            <a:ext cx="8935219" cy="503174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BA8E753-8894-4671-B916-63937072565D}"/>
              </a:ext>
            </a:extLst>
          </p:cNvPr>
          <p:cNvPicPr/>
          <p:nvPr/>
        </p:nvPicPr>
        <p:blipFill>
          <a:blip r:embed="rId3"/>
          <a:stretch>
            <a:fillRect/>
          </a:stretch>
        </p:blipFill>
        <p:spPr>
          <a:xfrm>
            <a:off x="3464560" y="6116806"/>
            <a:ext cx="5516880" cy="709372"/>
          </a:xfrm>
          <a:prstGeom prst="rect">
            <a:avLst/>
          </a:prstGeom>
        </p:spPr>
      </p:pic>
    </p:spTree>
    <p:extLst>
      <p:ext uri="{BB962C8B-B14F-4D97-AF65-F5344CB8AC3E}">
        <p14:creationId xmlns:p14="http://schemas.microsoft.com/office/powerpoint/2010/main" val="21285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779930" y="679572"/>
            <a:ext cx="4709040" cy="3153753"/>
          </a:xfrm>
          <a:prstGeom prst="rect">
            <a:avLst/>
          </a:prstGeom>
        </p:spPr>
        <p:txBody>
          <a:bodyPr vert="horz" lIns="91440" tIns="45720" rIns="91440" bIns="45720" rtlCol="0" anchor="b">
            <a:normAutofit/>
          </a:bodyPr>
          <a:lstStyle/>
          <a:p>
            <a:pPr>
              <a:spcBef>
                <a:spcPct val="0"/>
              </a:spcBef>
              <a:spcAft>
                <a:spcPts val="600"/>
              </a:spcAft>
            </a:pPr>
            <a:r>
              <a:rPr lang="en-US" sz="4800" b="0" i="0" kern="1200" dirty="0">
                <a:solidFill>
                  <a:srgbClr val="EBEBEB"/>
                </a:solidFill>
                <a:latin typeface="+mj-lt"/>
                <a:ea typeface="+mj-ea"/>
                <a:cs typeface="+mj-cs"/>
              </a:rPr>
              <a:t>INTRODUCTION</a:t>
            </a:r>
          </a:p>
        </p:txBody>
      </p:sp>
      <p:sp>
        <p:nvSpPr>
          <p:cNvPr id="6" name="Footer Placeholder 5"/>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5" name="Slide Number Placeholder 4"/>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4</a:t>
            </a:fld>
            <a:endParaRPr lang="en-US">
              <a:solidFill>
                <a:srgbClr val="FFFFFF"/>
              </a:solidFill>
            </a:endParaRPr>
          </a:p>
        </p:txBody>
      </p:sp>
      <p:pic>
        <p:nvPicPr>
          <p:cNvPr id="2052" name="Picture 4" descr="Introduction to Data Science">
            <a:extLst>
              <a:ext uri="{FF2B5EF4-FFF2-40B4-BE49-F238E27FC236}">
                <a16:creationId xmlns:a16="http://schemas.microsoft.com/office/drawing/2014/main" id="{75A900DB-F27A-46D6-A952-A874D474D0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9763" y="2033554"/>
            <a:ext cx="4983737" cy="279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pic>
        <p:nvPicPr>
          <p:cNvPr id="8" name="Picture 7">
            <a:extLst>
              <a:ext uri="{FF2B5EF4-FFF2-40B4-BE49-F238E27FC236}">
                <a16:creationId xmlns:a16="http://schemas.microsoft.com/office/drawing/2014/main" id="{95112956-CA87-45DF-B279-35B632875D75}"/>
              </a:ext>
            </a:extLst>
          </p:cNvPr>
          <p:cNvPicPr/>
          <p:nvPr/>
        </p:nvPicPr>
        <p:blipFill rotWithShape="1">
          <a:blip r:embed="rId2"/>
          <a:srcRect l="11683" t="28320" r="16411"/>
          <a:stretch/>
        </p:blipFill>
        <p:spPr bwMode="auto">
          <a:xfrm>
            <a:off x="638810" y="1041765"/>
            <a:ext cx="5265420" cy="441763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80FF81-72A7-402E-89A8-56C2584C0DAD}"/>
              </a:ext>
            </a:extLst>
          </p:cNvPr>
          <p:cNvPicPr/>
          <p:nvPr/>
        </p:nvPicPr>
        <p:blipFill>
          <a:blip r:embed="rId3"/>
          <a:stretch>
            <a:fillRect/>
          </a:stretch>
        </p:blipFill>
        <p:spPr>
          <a:xfrm>
            <a:off x="561110" y="5459401"/>
            <a:ext cx="4315690" cy="518160"/>
          </a:xfrm>
          <a:prstGeom prst="rect">
            <a:avLst/>
          </a:prstGeom>
        </p:spPr>
      </p:pic>
      <p:pic>
        <p:nvPicPr>
          <p:cNvPr id="12" name="Picture 11">
            <a:extLst>
              <a:ext uri="{FF2B5EF4-FFF2-40B4-BE49-F238E27FC236}">
                <a16:creationId xmlns:a16="http://schemas.microsoft.com/office/drawing/2014/main" id="{0187610D-B306-4BC9-B8A1-5FB4EB05FF2F}"/>
              </a:ext>
            </a:extLst>
          </p:cNvPr>
          <p:cNvPicPr/>
          <p:nvPr/>
        </p:nvPicPr>
        <p:blipFill rotWithShape="1">
          <a:blip r:embed="rId4"/>
          <a:srcRect l="13133" t="27513" r="16006"/>
          <a:stretch/>
        </p:blipFill>
        <p:spPr bwMode="auto">
          <a:xfrm>
            <a:off x="6492242" y="1140460"/>
            <a:ext cx="4998720" cy="431894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8EE6DA-C909-4139-990C-33D4B6EB7F5F}"/>
              </a:ext>
            </a:extLst>
          </p:cNvPr>
          <p:cNvPicPr/>
          <p:nvPr/>
        </p:nvPicPr>
        <p:blipFill>
          <a:blip r:embed="rId5"/>
          <a:stretch>
            <a:fillRect/>
          </a:stretch>
        </p:blipFill>
        <p:spPr>
          <a:xfrm>
            <a:off x="6392449" y="5558094"/>
            <a:ext cx="4861560" cy="525780"/>
          </a:xfrm>
          <a:prstGeom prst="rect">
            <a:avLst/>
          </a:prstGeom>
        </p:spPr>
      </p:pic>
    </p:spTree>
    <p:extLst>
      <p:ext uri="{BB962C8B-B14F-4D97-AF65-F5344CB8AC3E}">
        <p14:creationId xmlns:p14="http://schemas.microsoft.com/office/powerpoint/2010/main" val="2042891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pic>
        <p:nvPicPr>
          <p:cNvPr id="8" name="Picture 7">
            <a:extLst>
              <a:ext uri="{FF2B5EF4-FFF2-40B4-BE49-F238E27FC236}">
                <a16:creationId xmlns:a16="http://schemas.microsoft.com/office/drawing/2014/main" id="{0C1BCD91-A5E0-4E12-B7EF-B6194B485D5B}"/>
              </a:ext>
            </a:extLst>
          </p:cNvPr>
          <p:cNvPicPr/>
          <p:nvPr/>
        </p:nvPicPr>
        <p:blipFill rotWithShape="1">
          <a:blip r:embed="rId2"/>
          <a:srcRect l="12465" t="27083" r="15966"/>
          <a:stretch/>
        </p:blipFill>
        <p:spPr bwMode="auto">
          <a:xfrm>
            <a:off x="182880" y="1041766"/>
            <a:ext cx="5151120" cy="4007754"/>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F3E2534-3024-4510-BEDF-C3980B628B49}"/>
              </a:ext>
            </a:extLst>
          </p:cNvPr>
          <p:cNvPicPr/>
          <p:nvPr/>
        </p:nvPicPr>
        <p:blipFill>
          <a:blip r:embed="rId3"/>
          <a:stretch>
            <a:fillRect/>
          </a:stretch>
        </p:blipFill>
        <p:spPr>
          <a:xfrm>
            <a:off x="0" y="5229494"/>
            <a:ext cx="5334000" cy="1079866"/>
          </a:xfrm>
          <a:prstGeom prst="rect">
            <a:avLst/>
          </a:prstGeom>
        </p:spPr>
      </p:pic>
      <p:pic>
        <p:nvPicPr>
          <p:cNvPr id="12" name="Picture 11">
            <a:extLst>
              <a:ext uri="{FF2B5EF4-FFF2-40B4-BE49-F238E27FC236}">
                <a16:creationId xmlns:a16="http://schemas.microsoft.com/office/drawing/2014/main" id="{F92A9356-D0DE-4C6A-A61B-84A416846F23}"/>
              </a:ext>
            </a:extLst>
          </p:cNvPr>
          <p:cNvPicPr/>
          <p:nvPr/>
        </p:nvPicPr>
        <p:blipFill rotWithShape="1">
          <a:blip r:embed="rId4"/>
          <a:srcRect l="11895" t="28108" r="16182"/>
          <a:stretch/>
        </p:blipFill>
        <p:spPr bwMode="auto">
          <a:xfrm>
            <a:off x="5943600" y="1325880"/>
            <a:ext cx="5811520" cy="44145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AC95C2-A806-43F7-90E5-47FF673CB0BA}"/>
              </a:ext>
            </a:extLst>
          </p:cNvPr>
          <p:cNvPicPr/>
          <p:nvPr/>
        </p:nvPicPr>
        <p:blipFill>
          <a:blip r:embed="rId5"/>
          <a:stretch>
            <a:fillRect/>
          </a:stretch>
        </p:blipFill>
        <p:spPr>
          <a:xfrm>
            <a:off x="6445216" y="5852369"/>
            <a:ext cx="5431823" cy="844270"/>
          </a:xfrm>
          <a:prstGeom prst="rect">
            <a:avLst/>
          </a:prstGeom>
        </p:spPr>
      </p:pic>
    </p:spTree>
    <p:extLst>
      <p:ext uri="{BB962C8B-B14F-4D97-AF65-F5344CB8AC3E}">
        <p14:creationId xmlns:p14="http://schemas.microsoft.com/office/powerpoint/2010/main" val="2106722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42</a:t>
            </a:fld>
            <a:endParaRPr lang="en-US"/>
          </a:p>
        </p:txBody>
      </p:sp>
      <p:pic>
        <p:nvPicPr>
          <p:cNvPr id="7" name="Picture 6">
            <a:extLst>
              <a:ext uri="{FF2B5EF4-FFF2-40B4-BE49-F238E27FC236}">
                <a16:creationId xmlns:a16="http://schemas.microsoft.com/office/drawing/2014/main" id="{8D7801A0-CFD4-4F2E-93D4-3600EBAF9BBE}"/>
              </a:ext>
            </a:extLst>
          </p:cNvPr>
          <p:cNvPicPr/>
          <p:nvPr/>
        </p:nvPicPr>
        <p:blipFill rotWithShape="1">
          <a:blip r:embed="rId2"/>
          <a:srcRect l="13173" t="28857" r="14873"/>
          <a:stretch/>
        </p:blipFill>
        <p:spPr bwMode="auto">
          <a:xfrm>
            <a:off x="224790" y="1041766"/>
            <a:ext cx="4853940" cy="417031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F564E0C-96AE-4C9C-A381-B570C2A5C817}"/>
              </a:ext>
            </a:extLst>
          </p:cNvPr>
          <p:cNvPicPr/>
          <p:nvPr/>
        </p:nvPicPr>
        <p:blipFill>
          <a:blip r:embed="rId3"/>
          <a:stretch>
            <a:fillRect/>
          </a:stretch>
        </p:blipFill>
        <p:spPr>
          <a:xfrm>
            <a:off x="303530" y="5276178"/>
            <a:ext cx="4014470" cy="880781"/>
          </a:xfrm>
          <a:prstGeom prst="rect">
            <a:avLst/>
          </a:prstGeom>
        </p:spPr>
      </p:pic>
      <p:pic>
        <p:nvPicPr>
          <p:cNvPr id="12" name="Picture 11">
            <a:extLst>
              <a:ext uri="{FF2B5EF4-FFF2-40B4-BE49-F238E27FC236}">
                <a16:creationId xmlns:a16="http://schemas.microsoft.com/office/drawing/2014/main" id="{18AAA8B6-F3E5-4D9C-90FF-5C17F0BB6581}"/>
              </a:ext>
            </a:extLst>
          </p:cNvPr>
          <p:cNvPicPr/>
          <p:nvPr/>
        </p:nvPicPr>
        <p:blipFill rotWithShape="1">
          <a:blip r:embed="rId4"/>
          <a:srcRect l="12590" t="29904" r="11721"/>
          <a:stretch/>
        </p:blipFill>
        <p:spPr bwMode="auto">
          <a:xfrm>
            <a:off x="5864358" y="1264920"/>
            <a:ext cx="5545321" cy="401125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24630168-22CB-48B0-B1E9-BA0CD9AF5083}"/>
              </a:ext>
            </a:extLst>
          </p:cNvPr>
          <p:cNvPicPr/>
          <p:nvPr/>
        </p:nvPicPr>
        <p:blipFill>
          <a:blip r:embed="rId5"/>
          <a:stretch>
            <a:fillRect/>
          </a:stretch>
        </p:blipFill>
        <p:spPr>
          <a:xfrm>
            <a:off x="6095999" y="5593079"/>
            <a:ext cx="5313679" cy="969191"/>
          </a:xfrm>
          <a:prstGeom prst="rect">
            <a:avLst/>
          </a:prstGeom>
        </p:spPr>
      </p:pic>
    </p:spTree>
    <p:extLst>
      <p:ext uri="{BB962C8B-B14F-4D97-AF65-F5344CB8AC3E}">
        <p14:creationId xmlns:p14="http://schemas.microsoft.com/office/powerpoint/2010/main" val="2852841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43</a:t>
            </a:fld>
            <a:endParaRPr lang="en-US"/>
          </a:p>
        </p:txBody>
      </p:sp>
      <p:pic>
        <p:nvPicPr>
          <p:cNvPr id="8" name="Picture 7">
            <a:extLst>
              <a:ext uri="{FF2B5EF4-FFF2-40B4-BE49-F238E27FC236}">
                <a16:creationId xmlns:a16="http://schemas.microsoft.com/office/drawing/2014/main" id="{764C294F-770F-417D-A231-C8915D0219D8}"/>
              </a:ext>
            </a:extLst>
          </p:cNvPr>
          <p:cNvPicPr/>
          <p:nvPr/>
        </p:nvPicPr>
        <p:blipFill rotWithShape="1">
          <a:blip r:embed="rId2"/>
          <a:srcRect l="13050" t="26880" r="17583"/>
          <a:stretch/>
        </p:blipFill>
        <p:spPr bwMode="auto">
          <a:xfrm>
            <a:off x="646026" y="1063416"/>
            <a:ext cx="5328053" cy="40005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4F0C9CB-556F-441E-8E8E-415E1E30FF52}"/>
              </a:ext>
            </a:extLst>
          </p:cNvPr>
          <p:cNvPicPr/>
          <p:nvPr/>
        </p:nvPicPr>
        <p:blipFill>
          <a:blip r:embed="rId3"/>
          <a:stretch>
            <a:fillRect/>
          </a:stretch>
        </p:blipFill>
        <p:spPr>
          <a:xfrm>
            <a:off x="544435" y="5063916"/>
            <a:ext cx="3859794" cy="839044"/>
          </a:xfrm>
          <a:prstGeom prst="rect">
            <a:avLst/>
          </a:prstGeom>
        </p:spPr>
      </p:pic>
      <p:pic>
        <p:nvPicPr>
          <p:cNvPr id="12" name="Picture 11">
            <a:extLst>
              <a:ext uri="{FF2B5EF4-FFF2-40B4-BE49-F238E27FC236}">
                <a16:creationId xmlns:a16="http://schemas.microsoft.com/office/drawing/2014/main" id="{4BBF8A82-36E6-474B-A390-B39E3B93CB9C}"/>
              </a:ext>
            </a:extLst>
          </p:cNvPr>
          <p:cNvPicPr/>
          <p:nvPr/>
        </p:nvPicPr>
        <p:blipFill rotWithShape="1">
          <a:blip r:embed="rId4"/>
          <a:srcRect l="12624" t="27312" r="15887" b="711"/>
          <a:stretch/>
        </p:blipFill>
        <p:spPr bwMode="auto">
          <a:xfrm>
            <a:off x="6404610" y="1399540"/>
            <a:ext cx="5328052" cy="41986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B65A0EB-AD94-4454-A7B0-0428D1C49E3D}"/>
              </a:ext>
            </a:extLst>
          </p:cNvPr>
          <p:cNvPicPr/>
          <p:nvPr/>
        </p:nvPicPr>
        <p:blipFill>
          <a:blip r:embed="rId5"/>
          <a:stretch>
            <a:fillRect/>
          </a:stretch>
        </p:blipFill>
        <p:spPr>
          <a:xfrm>
            <a:off x="6306820" y="5955933"/>
            <a:ext cx="5153660" cy="740705"/>
          </a:xfrm>
          <a:prstGeom prst="rect">
            <a:avLst/>
          </a:prstGeom>
        </p:spPr>
      </p:pic>
    </p:spTree>
    <p:extLst>
      <p:ext uri="{BB962C8B-B14F-4D97-AF65-F5344CB8AC3E}">
        <p14:creationId xmlns:p14="http://schemas.microsoft.com/office/powerpoint/2010/main" val="3216439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pic>
        <p:nvPicPr>
          <p:cNvPr id="7" name="Picture 6">
            <a:extLst>
              <a:ext uri="{FF2B5EF4-FFF2-40B4-BE49-F238E27FC236}">
                <a16:creationId xmlns:a16="http://schemas.microsoft.com/office/drawing/2014/main" id="{40C4CF12-3579-429F-B0E8-71F8E2897FDC}"/>
              </a:ext>
            </a:extLst>
          </p:cNvPr>
          <p:cNvPicPr/>
          <p:nvPr/>
        </p:nvPicPr>
        <p:blipFill rotWithShape="1">
          <a:blip r:embed="rId2"/>
          <a:srcRect l="13202" t="27793" r="8801"/>
          <a:stretch/>
        </p:blipFill>
        <p:spPr bwMode="auto">
          <a:xfrm>
            <a:off x="252730" y="1145540"/>
            <a:ext cx="6859270" cy="40386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38854F4-FB05-4084-9052-BE4711AF923C}"/>
              </a:ext>
            </a:extLst>
          </p:cNvPr>
          <p:cNvPicPr/>
          <p:nvPr/>
        </p:nvPicPr>
        <p:blipFill>
          <a:blip r:embed="rId3"/>
          <a:stretch>
            <a:fillRect/>
          </a:stretch>
        </p:blipFill>
        <p:spPr>
          <a:xfrm>
            <a:off x="284514" y="5292994"/>
            <a:ext cx="3444205" cy="884286"/>
          </a:xfrm>
          <a:prstGeom prst="rect">
            <a:avLst/>
          </a:prstGeom>
        </p:spPr>
      </p:pic>
    </p:spTree>
    <p:extLst>
      <p:ext uri="{BB962C8B-B14F-4D97-AF65-F5344CB8AC3E}">
        <p14:creationId xmlns:p14="http://schemas.microsoft.com/office/powerpoint/2010/main" val="2964229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6238240" y="1115842"/>
            <a:ext cx="5283200" cy="5285167"/>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pic>
        <p:nvPicPr>
          <p:cNvPr id="7" name="Picture 6" descr="Chart, bar chart&#10;&#10;Description automatically generated">
            <a:extLst>
              <a:ext uri="{FF2B5EF4-FFF2-40B4-BE49-F238E27FC236}">
                <a16:creationId xmlns:a16="http://schemas.microsoft.com/office/drawing/2014/main" id="{1EF02DBE-83B0-4D79-A479-A439BD8FC4A5}"/>
              </a:ext>
            </a:extLst>
          </p:cNvPr>
          <p:cNvPicPr/>
          <p:nvPr/>
        </p:nvPicPr>
        <p:blipFill rotWithShape="1">
          <a:blip r:embed="rId3">
            <a:extLst>
              <a:ext uri="{28A0092B-C50C-407E-A947-70E740481C1C}">
                <a14:useLocalDpi xmlns:a14="http://schemas.microsoft.com/office/drawing/2010/main" val="0"/>
              </a:ext>
            </a:extLst>
          </a:blip>
          <a:srcRect l="19942" t="17254" r="51606"/>
          <a:stretch/>
        </p:blipFill>
        <p:spPr bwMode="auto">
          <a:xfrm>
            <a:off x="1150620" y="1115842"/>
            <a:ext cx="4498340" cy="5201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3076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4290" y="1245870"/>
            <a:ext cx="4274820" cy="4366260"/>
          </a:xfrm>
          <a:prstGeom prst="rect">
            <a:avLst/>
          </a:prstGeom>
        </p:spPr>
      </p:pic>
      <p:pic>
        <p:nvPicPr>
          <p:cNvPr id="7" name="Picture 6"/>
          <p:cNvPicPr/>
          <p:nvPr/>
        </p:nvPicPr>
        <p:blipFill>
          <a:blip r:embed="rId3"/>
          <a:stretch>
            <a:fillRect/>
          </a:stretch>
        </p:blipFill>
        <p:spPr>
          <a:xfrm>
            <a:off x="3506060" y="1338580"/>
            <a:ext cx="4373880" cy="4100830"/>
          </a:xfrm>
          <a:prstGeom prst="rect">
            <a:avLst/>
          </a:prstGeom>
        </p:spPr>
      </p:pic>
      <p:pic>
        <p:nvPicPr>
          <p:cNvPr id="9" name="Picture 8"/>
          <p:cNvPicPr/>
          <p:nvPr/>
        </p:nvPicPr>
        <p:blipFill>
          <a:blip r:embed="rId4"/>
          <a:stretch>
            <a:fillRect/>
          </a:stretch>
        </p:blipFill>
        <p:spPr>
          <a:xfrm>
            <a:off x="7164930" y="1063416"/>
            <a:ext cx="4678680" cy="4358214"/>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638809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30480" y="1478280"/>
            <a:ext cx="4206240" cy="4358640"/>
          </a:xfrm>
          <a:prstGeom prst="rect">
            <a:avLst/>
          </a:prstGeom>
        </p:spPr>
      </p:pic>
      <p:pic>
        <p:nvPicPr>
          <p:cNvPr id="10" name="Picture 9"/>
          <p:cNvPicPr/>
          <p:nvPr/>
        </p:nvPicPr>
        <p:blipFill>
          <a:blip r:embed="rId3"/>
          <a:stretch>
            <a:fillRect/>
          </a:stretch>
        </p:blipFill>
        <p:spPr>
          <a:xfrm>
            <a:off x="3950970" y="1630680"/>
            <a:ext cx="4290060" cy="4358640"/>
          </a:xfrm>
          <a:prstGeom prst="rect">
            <a:avLst/>
          </a:prstGeom>
        </p:spPr>
      </p:pic>
      <p:pic>
        <p:nvPicPr>
          <p:cNvPr id="11" name="Picture 10"/>
          <p:cNvPicPr/>
          <p:nvPr/>
        </p:nvPicPr>
        <p:blipFill>
          <a:blip r:embed="rId4"/>
          <a:stretch>
            <a:fillRect/>
          </a:stretch>
        </p:blipFill>
        <p:spPr>
          <a:xfrm>
            <a:off x="7292340" y="1630680"/>
            <a:ext cx="454152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379537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3899338" y="1684020"/>
            <a:ext cx="4709160" cy="4366260"/>
          </a:xfrm>
          <a:prstGeom prst="rect">
            <a:avLst/>
          </a:prstGeom>
        </p:spPr>
      </p:pic>
      <p:pic>
        <p:nvPicPr>
          <p:cNvPr id="9" name="Picture 8"/>
          <p:cNvPicPr/>
          <p:nvPr/>
        </p:nvPicPr>
        <p:blipFill>
          <a:blip r:embed="rId4"/>
          <a:stretch>
            <a:fillRect/>
          </a:stretch>
        </p:blipFill>
        <p:spPr>
          <a:xfrm>
            <a:off x="7213600" y="1764030"/>
            <a:ext cx="4511040" cy="428625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530484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779270"/>
            <a:ext cx="4297680" cy="4229100"/>
          </a:xfrm>
          <a:prstGeom prst="rect">
            <a:avLst/>
          </a:prstGeom>
        </p:spPr>
      </p:pic>
      <p:pic>
        <p:nvPicPr>
          <p:cNvPr id="10" name="Picture 9"/>
          <p:cNvPicPr/>
          <p:nvPr/>
        </p:nvPicPr>
        <p:blipFill>
          <a:blip r:embed="rId3"/>
          <a:stretch>
            <a:fillRect/>
          </a:stretch>
        </p:blipFill>
        <p:spPr>
          <a:xfrm>
            <a:off x="3935730" y="1684020"/>
            <a:ext cx="4663440" cy="4419600"/>
          </a:xfrm>
          <a:prstGeom prst="rect">
            <a:avLst/>
          </a:prstGeom>
        </p:spPr>
      </p:pic>
      <p:pic>
        <p:nvPicPr>
          <p:cNvPr id="11" name="Picture 10"/>
          <p:cNvPicPr/>
          <p:nvPr/>
        </p:nvPicPr>
        <p:blipFill>
          <a:blip r:embed="rId4"/>
          <a:stretch>
            <a:fillRect/>
          </a:stretch>
        </p:blipFill>
        <p:spPr>
          <a:xfrm>
            <a:off x="7524750" y="1653540"/>
            <a:ext cx="4533900" cy="41300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3096009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000372" y="1209957"/>
            <a:ext cx="3034580" cy="44380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spcBef>
                <a:spcPct val="0"/>
              </a:spcBef>
              <a:spcAft>
                <a:spcPts val="600"/>
              </a:spcAft>
            </a:pPr>
            <a:r>
              <a:rPr lang="en-US" sz="3200">
                <a:latin typeface="+mj-lt"/>
                <a:ea typeface="+mj-ea"/>
                <a:cs typeface="+mj-cs"/>
              </a:rPr>
              <a:t>BUSINESS PROBLEM FRAMING </a:t>
            </a:r>
          </a:p>
        </p:txBody>
      </p:sp>
      <p:sp>
        <p:nvSpPr>
          <p:cNvPr id="4" name="TextBox 3">
            <a:extLst>
              <a:ext uri="{FF2B5EF4-FFF2-40B4-BE49-F238E27FC236}">
                <a16:creationId xmlns:a16="http://schemas.microsoft.com/office/drawing/2014/main" id="{3D8A56FA-C775-453F-806D-E662A819BCA8}"/>
              </a:ext>
            </a:extLst>
          </p:cNvPr>
          <p:cNvSpPr txBox="1"/>
          <p:nvPr/>
        </p:nvSpPr>
        <p:spPr>
          <a:xfrm>
            <a:off x="4678424" y="1059025"/>
            <a:ext cx="5302189" cy="4739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lnSpc>
                <a:spcPct val="90000"/>
              </a:lnSpc>
              <a:spcBef>
                <a:spcPts val="1000"/>
              </a:spcBef>
              <a:buClr>
                <a:schemeClr val="accent1"/>
              </a:buClr>
              <a:buSzPct val="80000"/>
              <a:buFont typeface="Wingdings 3" charset="2"/>
              <a:buChar char=""/>
            </a:pPr>
            <a:r>
              <a:rPr lang="en-US"/>
              <a:t>A US-based housing company named Surprise Housing has decided  to enter the Australian market.</a:t>
            </a:r>
          </a:p>
          <a:p>
            <a:pPr>
              <a:lnSpc>
                <a:spcPct val="90000"/>
              </a:lnSpc>
              <a:spcBef>
                <a:spcPts val="1000"/>
              </a:spcBef>
              <a:buClr>
                <a:schemeClr val="accent1"/>
              </a:buClr>
              <a:buSzPct val="80000"/>
              <a:buFont typeface="Wingdings 3" charset="2"/>
              <a:buChar char=""/>
            </a:pPr>
            <a:endParaRPr lang="en-US"/>
          </a:p>
          <a:p>
            <a:pPr marL="457200" indent="-457200">
              <a:lnSpc>
                <a:spcPct val="90000"/>
              </a:lnSpc>
              <a:spcBef>
                <a:spcPts val="1000"/>
              </a:spcBef>
              <a:buClr>
                <a:schemeClr val="accent1"/>
              </a:buClr>
              <a:buSzPct val="80000"/>
              <a:buFont typeface="Wingdings 3" charset="2"/>
              <a:buChar char=""/>
            </a:pPr>
            <a:r>
              <a:rPr lang="en-US"/>
              <a:t>The company uses data analytics to  purchase houses at a price below their actual values and flip them  at a higher price. For the same purpose, the company has collected  a data set from the sale of houses in Australia.</a:t>
            </a:r>
          </a:p>
          <a:p>
            <a:pPr marL="457200" indent="-457200">
              <a:lnSpc>
                <a:spcPct val="90000"/>
              </a:lnSpc>
              <a:spcBef>
                <a:spcPts val="1000"/>
              </a:spcBef>
              <a:buClr>
                <a:schemeClr val="accent1"/>
              </a:buClr>
              <a:buSzPct val="80000"/>
              <a:buFont typeface="Wingdings 3" charset="2"/>
              <a:buChar char=""/>
            </a:pPr>
            <a:endParaRPr lang="en-US"/>
          </a:p>
          <a:p>
            <a:pPr marL="457200" indent="-457200">
              <a:lnSpc>
                <a:spcPct val="90000"/>
              </a:lnSpc>
              <a:spcBef>
                <a:spcPts val="1000"/>
              </a:spcBef>
              <a:buClr>
                <a:schemeClr val="accent1"/>
              </a:buClr>
              <a:buSzPct val="80000"/>
              <a:buFont typeface="Wingdings 3" charset="2"/>
              <a:buChar char=""/>
            </a:pPr>
            <a:r>
              <a:rPr lang="en-US"/>
              <a:t>We are required to build a model 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dirty="0">
                <a:solidFill>
                  <a:srgbClr val="FFFFFF"/>
                </a:solidFill>
              </a:rPr>
              <a:t>FLIPROBO TECHNOLOGIES</a:t>
            </a:r>
          </a:p>
        </p:txBody>
      </p:sp>
      <p:sp>
        <p:nvSpPr>
          <p:cNvPr id="6" name="Slide Number Placeholder 5"/>
          <p:cNvSpPr>
            <a:spLocks noGrp="1"/>
          </p:cNvSpPr>
          <p:nvPr>
            <p:ph type="sldNum" sz="quarter" idx="12"/>
          </p:nvPr>
        </p:nvSpPr>
        <p:spPr>
          <a:xfrm>
            <a:off x="11017538" y="610622"/>
            <a:ext cx="685802" cy="766675"/>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5</a:t>
            </a:fld>
            <a:endParaRPr lang="en-US" sz="2000">
              <a:solidFill>
                <a:srgbClr val="FFFFFF"/>
              </a:solidFill>
            </a:endParaRPr>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pic>
        <p:nvPicPr>
          <p:cNvPr id="9" name="Picture 8"/>
          <p:cNvPicPr/>
          <p:nvPr/>
        </p:nvPicPr>
        <p:blipFill>
          <a:blip r:embed="rId4"/>
          <a:stretch>
            <a:fillRect/>
          </a:stretch>
        </p:blipFill>
        <p:spPr>
          <a:xfrm>
            <a:off x="8074250" y="1611630"/>
            <a:ext cx="424434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3360671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4131450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52</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A5435C97-6672-4BD6-9D40-D19F9383D2F4}"/>
              </a:ext>
            </a:extLst>
          </p:cNvPr>
          <p:cNvPicPr/>
          <p:nvPr/>
        </p:nvPicPr>
        <p:blipFill rotWithShape="1">
          <a:blip r:embed="rId2">
            <a:extLst>
              <a:ext uri="{28A0092B-C50C-407E-A947-70E740481C1C}">
                <a14:useLocalDpi xmlns:a14="http://schemas.microsoft.com/office/drawing/2010/main" val="0"/>
              </a:ext>
            </a:extLst>
          </a:blip>
          <a:srcRect l="20341" t="44436" r="16109" b="26492"/>
          <a:stretch/>
        </p:blipFill>
        <p:spPr bwMode="auto">
          <a:xfrm>
            <a:off x="276860" y="1206012"/>
            <a:ext cx="10716260" cy="5021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767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B74F0C-2A8A-4922-8BBA-9404944B7900}"/>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9D5C2BF1-F991-4487-9FF4-277E2F6FCE74}"/>
              </a:ext>
            </a:extLst>
          </p:cNvPr>
          <p:cNvSpPr>
            <a:spLocks noGrp="1"/>
          </p:cNvSpPr>
          <p:nvPr>
            <p:ph type="sldNum" sz="quarter" idx="12"/>
          </p:nvPr>
        </p:nvSpPr>
        <p:spPr/>
        <p:txBody>
          <a:bodyPr/>
          <a:lstStyle/>
          <a:p>
            <a:fld id="{330EA680-D336-4FF7-8B7A-9848BB0A1C32}" type="slidenum">
              <a:rPr lang="en-US" smtClean="0"/>
              <a:t>53</a:t>
            </a:fld>
            <a:endParaRPr lang="en-US"/>
          </a:p>
        </p:txBody>
      </p:sp>
      <p:pic>
        <p:nvPicPr>
          <p:cNvPr id="4" name="Picture 3">
            <a:extLst>
              <a:ext uri="{FF2B5EF4-FFF2-40B4-BE49-F238E27FC236}">
                <a16:creationId xmlns:a16="http://schemas.microsoft.com/office/drawing/2014/main" id="{DA395309-A1EA-4E22-88F0-091EFF32A5DC}"/>
              </a:ext>
            </a:extLst>
          </p:cNvPr>
          <p:cNvPicPr/>
          <p:nvPr/>
        </p:nvPicPr>
        <p:blipFill rotWithShape="1">
          <a:blip r:embed="rId2"/>
          <a:srcRect l="16620" t="23893" r="19252"/>
          <a:stretch/>
        </p:blipFill>
        <p:spPr bwMode="auto">
          <a:xfrm>
            <a:off x="726977" y="1162198"/>
            <a:ext cx="3902944" cy="43205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E234467-64C2-4EEB-A3E1-3F862787CADB}"/>
              </a:ext>
            </a:extLst>
          </p:cNvPr>
          <p:cNvPicPr/>
          <p:nvPr/>
        </p:nvPicPr>
        <p:blipFill>
          <a:blip r:embed="rId3"/>
          <a:stretch>
            <a:fillRect/>
          </a:stretch>
        </p:blipFill>
        <p:spPr>
          <a:xfrm>
            <a:off x="5183140" y="1112807"/>
            <a:ext cx="5169400" cy="4419322"/>
          </a:xfrm>
          <a:prstGeom prst="rect">
            <a:avLst/>
          </a:prstGeom>
        </p:spPr>
      </p:pic>
    </p:spTree>
    <p:extLst>
      <p:ext uri="{BB962C8B-B14F-4D97-AF65-F5344CB8AC3E}">
        <p14:creationId xmlns:p14="http://schemas.microsoft.com/office/powerpoint/2010/main" val="3624917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275184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4123840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772682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7057390" cy="443103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076172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D1F6F8-BF9E-43B1-8DB7-283B9A71ECA5}"/>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0FBA3117-86B7-4C43-8BAC-CB55FEA2EB64}"/>
              </a:ext>
            </a:extLst>
          </p:cNvPr>
          <p:cNvSpPr>
            <a:spLocks noGrp="1"/>
          </p:cNvSpPr>
          <p:nvPr>
            <p:ph type="sldNum" sz="quarter" idx="12"/>
          </p:nvPr>
        </p:nvSpPr>
        <p:spPr/>
        <p:txBody>
          <a:bodyPr/>
          <a:lstStyle/>
          <a:p>
            <a:fld id="{330EA680-D336-4FF7-8B7A-9848BB0A1C32}" type="slidenum">
              <a:rPr lang="en-US" smtClean="0"/>
              <a:t>58</a:t>
            </a:fld>
            <a:endParaRPr lang="en-US"/>
          </a:p>
        </p:txBody>
      </p:sp>
      <p:sp>
        <p:nvSpPr>
          <p:cNvPr id="5" name="TextBox 4">
            <a:extLst>
              <a:ext uri="{FF2B5EF4-FFF2-40B4-BE49-F238E27FC236}">
                <a16:creationId xmlns:a16="http://schemas.microsoft.com/office/drawing/2014/main" id="{17B87E09-B686-432A-9EFB-7F3E33C79A73}"/>
              </a:ext>
            </a:extLst>
          </p:cNvPr>
          <p:cNvSpPr txBox="1"/>
          <p:nvPr/>
        </p:nvSpPr>
        <p:spPr>
          <a:xfrm>
            <a:off x="641410" y="727690"/>
            <a:ext cx="6094520" cy="707886"/>
          </a:xfrm>
          <a:prstGeom prst="rect">
            <a:avLst/>
          </a:prstGeom>
          <a:noFill/>
        </p:spPr>
        <p:txBody>
          <a:bodyPr wrap="square">
            <a:spAutoFit/>
          </a:bodyPr>
          <a:lstStyle/>
          <a:p>
            <a:r>
              <a:rPr lang="en-IN" sz="4000" b="1" dirty="0">
                <a:effectLst/>
                <a:latin typeface="Algerian" panose="04020705040A02060702" pitchFamily="82" charset="0"/>
                <a:ea typeface="Calibri" panose="020F0502020204030204" pitchFamily="34" charset="0"/>
                <a:cs typeface="Arial" panose="020B0604020202020204" pitchFamily="34" charset="0"/>
              </a:rPr>
              <a:t>Factor Plot</a:t>
            </a:r>
            <a:endParaRPr lang="en-IN" sz="4000" dirty="0"/>
          </a:p>
        </p:txBody>
      </p:sp>
      <p:pic>
        <p:nvPicPr>
          <p:cNvPr id="6" name="Picture 5">
            <a:extLst>
              <a:ext uri="{FF2B5EF4-FFF2-40B4-BE49-F238E27FC236}">
                <a16:creationId xmlns:a16="http://schemas.microsoft.com/office/drawing/2014/main" id="{00934C5E-09AB-4323-8E1B-EEBBDD7DA167}"/>
              </a:ext>
            </a:extLst>
          </p:cNvPr>
          <p:cNvPicPr/>
          <p:nvPr/>
        </p:nvPicPr>
        <p:blipFill rotWithShape="1">
          <a:blip r:embed="rId2"/>
          <a:srcRect l="12185" t="22164" r="30952"/>
          <a:stretch/>
        </p:blipFill>
        <p:spPr bwMode="auto">
          <a:xfrm>
            <a:off x="658864" y="1435576"/>
            <a:ext cx="5924815" cy="486362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121B48E-8CD7-4927-9DA5-3A4ABA439FBB}"/>
              </a:ext>
            </a:extLst>
          </p:cNvPr>
          <p:cNvPicPr/>
          <p:nvPr/>
        </p:nvPicPr>
        <p:blipFill>
          <a:blip r:embed="rId3"/>
          <a:stretch>
            <a:fillRect/>
          </a:stretch>
        </p:blipFill>
        <p:spPr>
          <a:xfrm>
            <a:off x="6735930" y="3161030"/>
            <a:ext cx="5141110" cy="2010410"/>
          </a:xfrm>
          <a:prstGeom prst="rect">
            <a:avLst/>
          </a:prstGeom>
        </p:spPr>
      </p:pic>
    </p:spTree>
    <p:extLst>
      <p:ext uri="{BB962C8B-B14F-4D97-AF65-F5344CB8AC3E}">
        <p14:creationId xmlns:p14="http://schemas.microsoft.com/office/powerpoint/2010/main" val="628941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368300" y="5703570"/>
            <a:ext cx="3685540" cy="6400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pic>
        <p:nvPicPr>
          <p:cNvPr id="9" name="Picture 8">
            <a:extLst>
              <a:ext uri="{FF2B5EF4-FFF2-40B4-BE49-F238E27FC236}">
                <a16:creationId xmlns:a16="http://schemas.microsoft.com/office/drawing/2014/main" id="{70A1EBB3-F3E8-4F6B-9A2D-8994DFAB7AD2}"/>
              </a:ext>
            </a:extLst>
          </p:cNvPr>
          <p:cNvPicPr/>
          <p:nvPr/>
        </p:nvPicPr>
        <p:blipFill rotWithShape="1">
          <a:blip r:embed="rId3"/>
          <a:srcRect l="12690" t="24314" r="36276"/>
          <a:stretch/>
        </p:blipFill>
        <p:spPr bwMode="auto">
          <a:xfrm>
            <a:off x="687464" y="1117600"/>
            <a:ext cx="3483215" cy="458597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2873C97-CA37-48EF-9083-587DFB28A41D}"/>
              </a:ext>
            </a:extLst>
          </p:cNvPr>
          <p:cNvPicPr/>
          <p:nvPr/>
        </p:nvPicPr>
        <p:blipFill rotWithShape="1">
          <a:blip r:embed="rId4"/>
          <a:srcRect l="12256" t="22222" r="36769" b="654"/>
          <a:stretch/>
        </p:blipFill>
        <p:spPr bwMode="auto">
          <a:xfrm>
            <a:off x="5720080" y="679572"/>
            <a:ext cx="3371850" cy="489793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4DC6F98B-F8F5-4331-8B3E-89048E5B8CE5}"/>
              </a:ext>
            </a:extLst>
          </p:cNvPr>
          <p:cNvPicPr/>
          <p:nvPr/>
        </p:nvPicPr>
        <p:blipFill>
          <a:blip r:embed="rId5"/>
          <a:stretch>
            <a:fillRect/>
          </a:stretch>
        </p:blipFill>
        <p:spPr>
          <a:xfrm>
            <a:off x="5450397" y="5794585"/>
            <a:ext cx="4683760" cy="767686"/>
          </a:xfrm>
          <a:prstGeom prst="rect">
            <a:avLst/>
          </a:prstGeom>
        </p:spPr>
      </p:pic>
    </p:spTree>
    <p:extLst>
      <p:ext uri="{BB962C8B-B14F-4D97-AF65-F5344CB8AC3E}">
        <p14:creationId xmlns:p14="http://schemas.microsoft.com/office/powerpoint/2010/main" val="414140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000372" y="1209957"/>
            <a:ext cx="3199420" cy="44380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spcBef>
                <a:spcPct val="0"/>
              </a:spcBef>
              <a:spcAft>
                <a:spcPts val="600"/>
              </a:spcAft>
            </a:pPr>
            <a:r>
              <a:rPr lang="en-US" sz="3200" dirty="0">
                <a:latin typeface="+mj-lt"/>
                <a:ea typeface="+mj-ea"/>
                <a:cs typeface="+mj-cs"/>
              </a:rPr>
              <a:t>CONCEPTUAL BACKGROUND OF THE DOMAIN PROBLEM</a:t>
            </a:r>
          </a:p>
        </p:txBody>
      </p:sp>
      <p:sp>
        <p:nvSpPr>
          <p:cNvPr id="90" name="TextBox 3">
            <a:extLst>
              <a:ext uri="{FF2B5EF4-FFF2-40B4-BE49-F238E27FC236}">
                <a16:creationId xmlns:a16="http://schemas.microsoft.com/office/drawing/2014/main" id="{3D8A56FA-C775-453F-806D-E662A819BCA8}"/>
              </a:ext>
            </a:extLst>
          </p:cNvPr>
          <p:cNvSpPr txBox="1"/>
          <p:nvPr/>
        </p:nvSpPr>
        <p:spPr>
          <a:xfrm>
            <a:off x="4678424" y="1059025"/>
            <a:ext cx="5302189" cy="4739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dirty="0"/>
              <a:t>In real estate the value of property usually increases with time as seen in many countries. One of the causes for this is due to rising population. </a:t>
            </a:r>
          </a:p>
          <a:p>
            <a:pPr marL="457200" indent="-457200">
              <a:spcBef>
                <a:spcPts val="1000"/>
              </a:spcBef>
              <a:buClr>
                <a:schemeClr val="accent1"/>
              </a:buClr>
              <a:buSzPct val="80000"/>
              <a:buFont typeface="Wingdings 3" charset="2"/>
              <a:buChar char=""/>
            </a:pPr>
            <a:r>
              <a:rPr lang="en-US" dirty="0"/>
              <a:t>The value of property also depends on the proximity of the property, its size its neighborhood and audience for which the property is subjected to be sold. </a:t>
            </a:r>
          </a:p>
          <a:p>
            <a:pPr marL="457200" indent="-457200">
              <a:spcBef>
                <a:spcPts val="1000"/>
              </a:spcBef>
              <a:buClr>
                <a:schemeClr val="accent1"/>
              </a:buClr>
              <a:buSzPct val="80000"/>
              <a:buFont typeface="Wingdings 3" charset="2"/>
              <a:buChar char=""/>
            </a:pPr>
            <a:r>
              <a:rPr lang="en-US" dirty="0">
                <a:effectLst/>
              </a:rPr>
              <a:t>The company is looking at prospective properties to buy houses to enter the market. We are required to build a model using Machine   Learning in order to predict the actual value of the prospective properties and decide whether to invest in them or not.</a:t>
            </a:r>
          </a:p>
          <a:p>
            <a:pPr marL="457200" indent="-457200">
              <a:spcBef>
                <a:spcPts val="1000"/>
              </a:spcBef>
              <a:buClr>
                <a:schemeClr val="accent1"/>
              </a:buClr>
              <a:buSzPct val="80000"/>
              <a:buFont typeface="Wingdings 3" charset="2"/>
              <a:buChar char=""/>
            </a:pPr>
            <a:endParaRPr lang="en-US" dirty="0"/>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a:solidFill>
                  <a:srgbClr val="FFFFFF"/>
                </a:solidFill>
              </a:rPr>
              <a:t>FLIPROBO TECHNOLOGIES</a:t>
            </a:r>
          </a:p>
        </p:txBody>
      </p:sp>
      <p:sp>
        <p:nvSpPr>
          <p:cNvPr id="6" name="Slide Number Placeholder 5"/>
          <p:cNvSpPr>
            <a:spLocks noGrp="1"/>
          </p:cNvSpPr>
          <p:nvPr>
            <p:ph type="sldNum" sz="quarter" idx="12"/>
          </p:nvPr>
        </p:nvSpPr>
        <p:spPr>
          <a:xfrm>
            <a:off x="11017538" y="610622"/>
            <a:ext cx="685802" cy="766675"/>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6</a:t>
            </a:fld>
            <a:endParaRPr lang="en-US" sz="2000">
              <a:solidFill>
                <a:srgbClr val="FFFFFF"/>
              </a:solidFill>
            </a:endParaRPr>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60</a:t>
            </a:fld>
            <a:endParaRPr lang="en-US"/>
          </a:p>
        </p:txBody>
      </p:sp>
      <p:pic>
        <p:nvPicPr>
          <p:cNvPr id="7" name="Picture 6">
            <a:extLst>
              <a:ext uri="{FF2B5EF4-FFF2-40B4-BE49-F238E27FC236}">
                <a16:creationId xmlns:a16="http://schemas.microsoft.com/office/drawing/2014/main" id="{7D4FBFFA-ED30-4869-BD58-65F0CB5C4D6E}"/>
              </a:ext>
            </a:extLst>
          </p:cNvPr>
          <p:cNvPicPr/>
          <p:nvPr/>
        </p:nvPicPr>
        <p:blipFill rotWithShape="1">
          <a:blip r:embed="rId2"/>
          <a:srcRect l="12033" t="25196" r="35270"/>
          <a:stretch/>
        </p:blipFill>
        <p:spPr bwMode="auto">
          <a:xfrm>
            <a:off x="561111" y="1041766"/>
            <a:ext cx="4021050" cy="410935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0CC6D64-3FB5-403B-945A-C351A1EEAA73}"/>
              </a:ext>
            </a:extLst>
          </p:cNvPr>
          <p:cNvPicPr/>
          <p:nvPr/>
        </p:nvPicPr>
        <p:blipFill>
          <a:blip r:embed="rId3"/>
          <a:stretch>
            <a:fillRect/>
          </a:stretch>
        </p:blipFill>
        <p:spPr>
          <a:xfrm>
            <a:off x="198994" y="5679649"/>
            <a:ext cx="3387485" cy="533400"/>
          </a:xfrm>
          <a:prstGeom prst="rect">
            <a:avLst/>
          </a:prstGeom>
        </p:spPr>
      </p:pic>
      <p:pic>
        <p:nvPicPr>
          <p:cNvPr id="11" name="Picture 10">
            <a:extLst>
              <a:ext uri="{FF2B5EF4-FFF2-40B4-BE49-F238E27FC236}">
                <a16:creationId xmlns:a16="http://schemas.microsoft.com/office/drawing/2014/main" id="{71519998-5221-4EEA-9410-528CE6F8C1F9}"/>
              </a:ext>
            </a:extLst>
          </p:cNvPr>
          <p:cNvPicPr/>
          <p:nvPr/>
        </p:nvPicPr>
        <p:blipFill rotWithShape="1">
          <a:blip r:embed="rId4"/>
          <a:srcRect l="12312" t="28457" r="37347"/>
          <a:stretch/>
        </p:blipFill>
        <p:spPr bwMode="auto">
          <a:xfrm>
            <a:off x="5367894" y="778510"/>
            <a:ext cx="5076585" cy="481965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1E4203F2-271D-4B34-BA2A-9A5591A74696}"/>
              </a:ext>
            </a:extLst>
          </p:cNvPr>
          <p:cNvPicPr/>
          <p:nvPr/>
        </p:nvPicPr>
        <p:blipFill>
          <a:blip r:embed="rId5"/>
          <a:stretch>
            <a:fillRect/>
          </a:stretch>
        </p:blipFill>
        <p:spPr>
          <a:xfrm>
            <a:off x="5767070" y="5971749"/>
            <a:ext cx="4429350" cy="724890"/>
          </a:xfrm>
          <a:prstGeom prst="rect">
            <a:avLst/>
          </a:prstGeom>
        </p:spPr>
      </p:pic>
    </p:spTree>
    <p:extLst>
      <p:ext uri="{BB962C8B-B14F-4D97-AF65-F5344CB8AC3E}">
        <p14:creationId xmlns:p14="http://schemas.microsoft.com/office/powerpoint/2010/main" val="3284287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61</a:t>
            </a:fld>
            <a:endParaRPr lang="en-US"/>
          </a:p>
        </p:txBody>
      </p:sp>
      <p:pic>
        <p:nvPicPr>
          <p:cNvPr id="11" name="Picture 10">
            <a:extLst>
              <a:ext uri="{FF2B5EF4-FFF2-40B4-BE49-F238E27FC236}">
                <a16:creationId xmlns:a16="http://schemas.microsoft.com/office/drawing/2014/main" id="{DD32DD02-4BB2-473A-AC9D-0C782268335C}"/>
              </a:ext>
            </a:extLst>
          </p:cNvPr>
          <p:cNvPicPr/>
          <p:nvPr/>
        </p:nvPicPr>
        <p:blipFill rotWithShape="1">
          <a:blip r:embed="rId2"/>
          <a:srcRect l="13001" t="25703" r="35685"/>
          <a:stretch/>
        </p:blipFill>
        <p:spPr bwMode="auto">
          <a:xfrm>
            <a:off x="732387" y="786286"/>
            <a:ext cx="4216400" cy="434848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5FF80AED-08EF-45D7-A3A7-6388C0A724E1}"/>
              </a:ext>
            </a:extLst>
          </p:cNvPr>
          <p:cNvPicPr/>
          <p:nvPr/>
        </p:nvPicPr>
        <p:blipFill>
          <a:blip r:embed="rId3"/>
          <a:stretch>
            <a:fillRect/>
          </a:stretch>
        </p:blipFill>
        <p:spPr>
          <a:xfrm>
            <a:off x="732387" y="5395690"/>
            <a:ext cx="3367173" cy="1005319"/>
          </a:xfrm>
          <a:prstGeom prst="rect">
            <a:avLst/>
          </a:prstGeom>
        </p:spPr>
      </p:pic>
      <p:pic>
        <p:nvPicPr>
          <p:cNvPr id="13" name="Picture 12">
            <a:extLst>
              <a:ext uri="{FF2B5EF4-FFF2-40B4-BE49-F238E27FC236}">
                <a16:creationId xmlns:a16="http://schemas.microsoft.com/office/drawing/2014/main" id="{ADFBF8EF-5F56-461F-B37D-8F1AEA6D09CF}"/>
              </a:ext>
            </a:extLst>
          </p:cNvPr>
          <p:cNvPicPr/>
          <p:nvPr/>
        </p:nvPicPr>
        <p:blipFill rotWithShape="1">
          <a:blip r:embed="rId4"/>
          <a:srcRect l="11544" t="28377" r="34492"/>
          <a:stretch/>
        </p:blipFill>
        <p:spPr bwMode="auto">
          <a:xfrm>
            <a:off x="5786302" y="1041766"/>
            <a:ext cx="4410117" cy="3499754"/>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E79D707-42AA-4F21-AB9A-2AA70CC391C4}"/>
              </a:ext>
            </a:extLst>
          </p:cNvPr>
          <p:cNvPicPr/>
          <p:nvPr/>
        </p:nvPicPr>
        <p:blipFill>
          <a:blip r:embed="rId5"/>
          <a:stretch>
            <a:fillRect/>
          </a:stretch>
        </p:blipFill>
        <p:spPr>
          <a:xfrm>
            <a:off x="6337299" y="4977207"/>
            <a:ext cx="3859119" cy="1005319"/>
          </a:xfrm>
          <a:prstGeom prst="rect">
            <a:avLst/>
          </a:prstGeom>
        </p:spPr>
      </p:pic>
    </p:spTree>
    <p:extLst>
      <p:ext uri="{BB962C8B-B14F-4D97-AF65-F5344CB8AC3E}">
        <p14:creationId xmlns:p14="http://schemas.microsoft.com/office/powerpoint/2010/main" val="4240364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544434" y="5765800"/>
            <a:ext cx="4007245" cy="7670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pic>
        <p:nvPicPr>
          <p:cNvPr id="11" name="Picture 10">
            <a:extLst>
              <a:ext uri="{FF2B5EF4-FFF2-40B4-BE49-F238E27FC236}">
                <a16:creationId xmlns:a16="http://schemas.microsoft.com/office/drawing/2014/main" id="{2F9D18BB-E6D5-4919-8880-33791DF9E915}"/>
              </a:ext>
            </a:extLst>
          </p:cNvPr>
          <p:cNvPicPr/>
          <p:nvPr/>
        </p:nvPicPr>
        <p:blipFill rotWithShape="1">
          <a:blip r:embed="rId3"/>
          <a:srcRect l="12796" t="29121" r="36022"/>
          <a:stretch/>
        </p:blipFill>
        <p:spPr bwMode="auto">
          <a:xfrm>
            <a:off x="561110" y="1341425"/>
            <a:ext cx="5612130" cy="3856673"/>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225FAD9B-FD51-4506-9D64-5C3945976FD1}"/>
              </a:ext>
            </a:extLst>
          </p:cNvPr>
          <p:cNvPicPr/>
          <p:nvPr/>
        </p:nvPicPr>
        <p:blipFill rotWithShape="1">
          <a:blip r:embed="rId4"/>
          <a:srcRect l="11855" t="26415" r="34588"/>
          <a:stretch/>
        </p:blipFill>
        <p:spPr bwMode="auto">
          <a:xfrm>
            <a:off x="5994400" y="1341425"/>
            <a:ext cx="5770880" cy="371856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D2A0E5E-7341-4880-A145-9D793A2937B5}"/>
              </a:ext>
            </a:extLst>
          </p:cNvPr>
          <p:cNvPicPr/>
          <p:nvPr/>
        </p:nvPicPr>
        <p:blipFill>
          <a:blip r:embed="rId5"/>
          <a:stretch>
            <a:fillRect/>
          </a:stretch>
        </p:blipFill>
        <p:spPr>
          <a:xfrm>
            <a:off x="6654799" y="5337993"/>
            <a:ext cx="4007245" cy="1063015"/>
          </a:xfrm>
          <a:prstGeom prst="rect">
            <a:avLst/>
          </a:prstGeom>
        </p:spPr>
      </p:pic>
    </p:spTree>
    <p:extLst>
      <p:ext uri="{BB962C8B-B14F-4D97-AF65-F5344CB8AC3E}">
        <p14:creationId xmlns:p14="http://schemas.microsoft.com/office/powerpoint/2010/main" val="2363746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30861"/>
          <a:stretch/>
        </p:blipFill>
        <p:spPr>
          <a:xfrm>
            <a:off x="226926" y="1270000"/>
            <a:ext cx="5747153" cy="5121838"/>
          </a:xfrm>
          <a:prstGeom prst="rect">
            <a:avLst/>
          </a:prstGeom>
        </p:spPr>
      </p:pic>
      <p:pic>
        <p:nvPicPr>
          <p:cNvPr id="8" name="Picture 7"/>
          <p:cNvPicPr/>
          <p:nvPr/>
        </p:nvPicPr>
        <p:blipFill rotWithShape="1">
          <a:blip r:embed="rId3"/>
          <a:srcRect t="31320"/>
          <a:stretch/>
        </p:blipFill>
        <p:spPr>
          <a:xfrm>
            <a:off x="6096000" y="1178559"/>
            <a:ext cx="5747152" cy="5383711"/>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238094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30335"/>
          <a:stretch/>
        </p:blipFill>
        <p:spPr>
          <a:xfrm>
            <a:off x="209550" y="1268730"/>
            <a:ext cx="5524500" cy="4453890"/>
          </a:xfrm>
          <a:prstGeom prst="rect">
            <a:avLst/>
          </a:prstGeom>
        </p:spPr>
      </p:pic>
      <p:pic>
        <p:nvPicPr>
          <p:cNvPr id="6" name="Picture 5"/>
          <p:cNvPicPr/>
          <p:nvPr/>
        </p:nvPicPr>
        <p:blipFill rotWithShape="1">
          <a:blip r:embed="rId3"/>
          <a:srcRect l="9221" t="30294"/>
          <a:stretch/>
        </p:blipFill>
        <p:spPr>
          <a:xfrm>
            <a:off x="5648960" y="1135380"/>
            <a:ext cx="6065520" cy="445389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909355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l="11580" t="24678" r="29305"/>
          <a:stretch/>
        </p:blipFill>
        <p:spPr>
          <a:xfrm>
            <a:off x="162560" y="1524000"/>
            <a:ext cx="8431024" cy="4867838"/>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1653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0C648B-EDCB-4BC4-9419-40F6C5F0C9B4}"/>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9A43C256-8779-4C9A-9A59-A6DE01992EAB}"/>
              </a:ext>
            </a:extLst>
          </p:cNvPr>
          <p:cNvSpPr>
            <a:spLocks noGrp="1"/>
          </p:cNvSpPr>
          <p:nvPr>
            <p:ph type="sldNum" sz="quarter" idx="12"/>
          </p:nvPr>
        </p:nvSpPr>
        <p:spPr/>
        <p:txBody>
          <a:bodyPr/>
          <a:lstStyle/>
          <a:p>
            <a:fld id="{330EA680-D336-4FF7-8B7A-9848BB0A1C32}" type="slidenum">
              <a:rPr lang="en-US" smtClean="0"/>
              <a:t>66</a:t>
            </a:fld>
            <a:endParaRPr lang="en-US"/>
          </a:p>
        </p:txBody>
      </p:sp>
      <p:sp>
        <p:nvSpPr>
          <p:cNvPr id="5" name="TextBox 4">
            <a:extLst>
              <a:ext uri="{FF2B5EF4-FFF2-40B4-BE49-F238E27FC236}">
                <a16:creationId xmlns:a16="http://schemas.microsoft.com/office/drawing/2014/main" id="{FE07F4F8-752B-4F8C-8D03-741E0CC554A8}"/>
              </a:ext>
            </a:extLst>
          </p:cNvPr>
          <p:cNvSpPr txBox="1"/>
          <p:nvPr/>
        </p:nvSpPr>
        <p:spPr>
          <a:xfrm>
            <a:off x="331433" y="87581"/>
            <a:ext cx="8679402" cy="1658018"/>
          </a:xfrm>
          <a:prstGeom prst="rect">
            <a:avLst/>
          </a:prstGeom>
          <a:noFill/>
        </p:spPr>
        <p:txBody>
          <a:bodyPr wrap="square">
            <a:spAutoFit/>
          </a:bodyPr>
          <a:lstStyle/>
          <a:p>
            <a:pPr>
              <a:lnSpc>
                <a:spcPct val="107000"/>
              </a:lnSpc>
              <a:spcAft>
                <a:spcPts val="800"/>
              </a:spcAft>
              <a:tabLst>
                <a:tab pos="906780" algn="l"/>
              </a:tabLst>
            </a:pPr>
            <a:r>
              <a:rPr lang="en-IN" sz="1800" b="1" dirty="0">
                <a:effectLst/>
                <a:latin typeface="Arial" panose="020B0604020202020204" pitchFamily="34" charset="0"/>
                <a:ea typeface="Calibri" panose="020F0502020204030204" pitchFamily="34" charset="0"/>
                <a:cs typeface="Times New Roman" panose="02020603050405020304" pitchFamily="18" charset="0"/>
              </a:rPr>
              <a:t># Let's plot the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pairplot</a:t>
            </a:r>
            <a:endParaRPr lang="en-IN" sz="18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sns.pairplot</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(df, vars=['</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SalePrice</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OverallQual</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YearBuilt</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GrLivArea</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GarageCars</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r>
              <a:rPr lang="en-IN" sz="12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738BBA4-7297-4916-9E25-9B12A773EC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06240" y="1248482"/>
            <a:ext cx="7752080" cy="5609518"/>
          </a:xfrm>
          <a:prstGeom prst="rect">
            <a:avLst/>
          </a:prstGeom>
          <a:noFill/>
          <a:ln>
            <a:noFill/>
          </a:ln>
        </p:spPr>
      </p:pic>
      <p:pic>
        <p:nvPicPr>
          <p:cNvPr id="7" name="Picture 6">
            <a:extLst>
              <a:ext uri="{FF2B5EF4-FFF2-40B4-BE49-F238E27FC236}">
                <a16:creationId xmlns:a16="http://schemas.microsoft.com/office/drawing/2014/main" id="{1D88C5FC-ABB5-4204-ACBF-AFABD67EC04B}"/>
              </a:ext>
            </a:extLst>
          </p:cNvPr>
          <p:cNvPicPr/>
          <p:nvPr/>
        </p:nvPicPr>
        <p:blipFill rotWithShape="1">
          <a:blip r:embed="rId3"/>
          <a:srcRect l="12522" t="93283" r="23573" b="149"/>
          <a:stretch/>
        </p:blipFill>
        <p:spPr>
          <a:xfrm>
            <a:off x="103407" y="3343130"/>
            <a:ext cx="3859795" cy="822470"/>
          </a:xfrm>
          <a:prstGeom prst="rect">
            <a:avLst/>
          </a:prstGeom>
        </p:spPr>
      </p:pic>
    </p:spTree>
    <p:extLst>
      <p:ext uri="{BB962C8B-B14F-4D97-AF65-F5344CB8AC3E}">
        <p14:creationId xmlns:p14="http://schemas.microsoft.com/office/powerpoint/2010/main" val="351562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a:solidFill>
                  <a:srgbClr val="FFFFFF"/>
                </a:solidFill>
                <a:latin typeface="+mj-lt"/>
                <a:ea typeface="+mj-ea"/>
                <a:cs typeface="+mj-cs"/>
              </a:rPr>
              <a:t>SET OF ASSUMPTIONS RELATED TO THE PROBLEM UNDER CONSIDERATION </a:t>
            </a:r>
          </a:p>
        </p:txBody>
      </p:sp>
      <p:sp>
        <p:nvSpPr>
          <p:cNvPr id="7" name="Footer Placeholder 6"/>
          <p:cNvSpPr>
            <a:spLocks noGrp="1"/>
          </p:cNvSpPr>
          <p:nvPr>
            <p:ph type="ftr" sz="quarter" idx="11"/>
          </p:nvPr>
        </p:nvSpPr>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67</a:t>
            </a:fld>
            <a:endParaRPr lang="en-US" b="0" i="0" kern="1200">
              <a:solidFill>
                <a:srgbClr val="FFFFFF"/>
              </a:solidFill>
              <a:latin typeface="+mn-lt"/>
              <a:ea typeface="+mn-ea"/>
              <a:cs typeface="+mn-cs"/>
            </a:endParaRPr>
          </a:p>
        </p:txBody>
      </p:sp>
      <p:graphicFrame>
        <p:nvGraphicFramePr>
          <p:cNvPr id="36" name="TextBox 2">
            <a:extLst>
              <a:ext uri="{FF2B5EF4-FFF2-40B4-BE49-F238E27FC236}">
                <a16:creationId xmlns:a16="http://schemas.microsoft.com/office/drawing/2014/main" id="{8D04D1B1-9951-4DA5-A9A8-938F8D8526E6}"/>
              </a:ext>
            </a:extLst>
          </p:cNvPr>
          <p:cNvGraphicFramePr/>
          <p:nvPr>
            <p:extLst>
              <p:ext uri="{D42A27DB-BD31-4B8C-83A1-F6EECF244321}">
                <p14:modId xmlns:p14="http://schemas.microsoft.com/office/powerpoint/2010/main" val="282756312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387949"/>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10" descr="Magnifying glass showing decling performance">
            <a:extLst>
              <a:ext uri="{FF2B5EF4-FFF2-40B4-BE49-F238E27FC236}">
                <a16:creationId xmlns:a16="http://schemas.microsoft.com/office/drawing/2014/main" id="{07480ABB-805E-4640-B01E-466BCA4AB64C}"/>
              </a:ext>
            </a:extLst>
          </p:cNvPr>
          <p:cNvPicPr>
            <a:picLocks noChangeAspect="1"/>
          </p:cNvPicPr>
          <p:nvPr/>
        </p:nvPicPr>
        <p:blipFill rotWithShape="1">
          <a:blip r:embed="rId2">
            <a:alphaModFix amt="40000"/>
          </a:blip>
          <a:srcRect t="1632" b="1409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INTERPRETATION OF THE RESULTS</a:t>
            </a:r>
          </a:p>
        </p:txBody>
      </p:sp>
      <p:sp>
        <p:nvSpPr>
          <p:cNvPr id="9" name="Footer Placeholder 8"/>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8" name="Slide Number Placeholder 7"/>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smtClean="0">
                <a:solidFill>
                  <a:schemeClr val="tx1"/>
                </a:solidFill>
              </a:rPr>
              <a:pPr defTabSz="914400">
                <a:spcAft>
                  <a:spcPts val="600"/>
                </a:spcAft>
              </a:pPr>
              <a:t>68</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spcBef>
                <a:spcPts val="1000"/>
              </a:spcBef>
              <a:buClr>
                <a:schemeClr val="accent1"/>
              </a:buClr>
              <a:buSzPct val="80000"/>
              <a:buFont typeface="Wingdings 3" charset="2"/>
              <a:buChar char=""/>
            </a:pPr>
            <a:r>
              <a:rPr lang="en-US"/>
              <a:t>From the visualization we interpreted that the target variable SalePrice was highly positively correlated with the columns GrLivArea, YearBuilt, OverallQual, GarageCars, GarageArea.</a:t>
            </a:r>
          </a:p>
          <a:p>
            <a:pPr marL="457200" indent="-457200">
              <a:spcBef>
                <a:spcPts val="1000"/>
              </a:spcBef>
              <a:buClr>
                <a:schemeClr val="accent1"/>
              </a:buClr>
              <a:buSzPct val="80000"/>
              <a:buFont typeface="Wingdings 3" charset="2"/>
              <a:buChar char=""/>
            </a:pPr>
            <a:r>
              <a:rPr lang="en-US"/>
              <a:t>From the preprocessing we interpreted that data was improper scaled.</a:t>
            </a:r>
            <a:endParaRPr lang="en-US" dirty="0"/>
          </a:p>
        </p:txBody>
      </p:sp>
    </p:spTree>
    <p:extLst>
      <p:ext uri="{BB962C8B-B14F-4D97-AF65-F5344CB8AC3E}">
        <p14:creationId xmlns:p14="http://schemas.microsoft.com/office/powerpoint/2010/main" val="340956414"/>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39098" y="629265"/>
            <a:ext cx="5132438" cy="162232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b="0" i="0" kern="1200">
                <a:solidFill>
                  <a:srgbClr val="EBEBEB"/>
                </a:solidFill>
                <a:latin typeface="+mj-lt"/>
                <a:ea typeface="+mj-ea"/>
                <a:cs typeface="+mj-cs"/>
              </a:rPr>
              <a:t>INTERPRETATION OF THE RESULTS</a:t>
            </a:r>
          </a:p>
        </p:txBody>
      </p:sp>
      <p:pic>
        <p:nvPicPr>
          <p:cNvPr id="7" name="Picture 6" descr="Graphical user interface, text, application, email&#10;&#10;Description automatically generated">
            <a:extLst>
              <a:ext uri="{FF2B5EF4-FFF2-40B4-BE49-F238E27FC236}">
                <a16:creationId xmlns:a16="http://schemas.microsoft.com/office/drawing/2014/main" id="{25EAE78D-6033-456A-83CC-C9E24F3C2B84}"/>
              </a:ext>
            </a:extLst>
          </p:cNvPr>
          <p:cNvPicPr/>
          <p:nvPr/>
        </p:nvPicPr>
        <p:blipFill rotWithShape="1">
          <a:blip r:embed="rId2">
            <a:extLst>
              <a:ext uri="{28A0092B-C50C-407E-A947-70E740481C1C}">
                <a14:useLocalDpi xmlns:a14="http://schemas.microsoft.com/office/drawing/2010/main" val="0"/>
              </a:ext>
            </a:extLst>
          </a:blip>
          <a:srcRect l="20075" t="17728" r="33127" b="6165"/>
          <a:stretch/>
        </p:blipFill>
        <p:spPr bwMode="auto">
          <a:xfrm>
            <a:off x="6714836" y="1229174"/>
            <a:ext cx="5345084" cy="5467465"/>
          </a:xfrm>
          <a:prstGeom prst="rect">
            <a:avLst/>
          </a:prstGeom>
          <a:extLst>
            <a:ext uri="{53640926-AAD7-44D8-BBD7-CCE9431645EC}">
              <a14:shadowObscured xmlns:a14="http://schemas.microsoft.com/office/drawing/2010/main"/>
            </a:ext>
          </a:extLst>
        </p:spPr>
      </p:pic>
      <p:sp>
        <p:nvSpPr>
          <p:cNvPr id="9" name="Footer Placeholder 8"/>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
        <p:nvSpPr>
          <p:cNvPr id="8" name="Slide Number Placeholder 7"/>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69</a:t>
            </a:fld>
            <a:endParaRPr lang="en-US">
              <a:solidFill>
                <a:srgbClr val="FFFFFF"/>
              </a:solidFill>
            </a:endParaRPr>
          </a:p>
        </p:txBody>
      </p:sp>
      <p:sp>
        <p:nvSpPr>
          <p:cNvPr id="5" name="Rectangle 4"/>
          <p:cNvSpPr/>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F"/>
                </a:solidFill>
                <a:effectLst/>
              </a:rPr>
              <a:t>From the modeling we interpreted that after hyperparameter tuning Gradient Boosting Regressor works best with respect to our model with minimum RMSE of 29516</a:t>
            </a:r>
          </a:p>
        </p:txBody>
      </p:sp>
    </p:spTree>
    <p:extLst>
      <p:ext uri="{BB962C8B-B14F-4D97-AF65-F5344CB8AC3E}">
        <p14:creationId xmlns:p14="http://schemas.microsoft.com/office/powerpoint/2010/main" val="6814141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solidFill>
                  <a:srgbClr val="FFFFFF"/>
                </a:solidFill>
                <a:latin typeface="+mj-lt"/>
                <a:ea typeface="+mj-ea"/>
                <a:cs typeface="+mj-cs"/>
              </a:rPr>
              <a:t>REVIEW OF LITERATURE</a:t>
            </a:r>
          </a:p>
        </p:txBody>
      </p:sp>
      <p:sp>
        <p:nvSpPr>
          <p:cNvPr id="7" name="Footer Placeholder 6"/>
          <p:cNvSpPr>
            <a:spLocks noGrp="1"/>
          </p:cNvSpPr>
          <p:nvPr>
            <p:ph type="ftr" sz="quarter" idx="11"/>
          </p:nvPr>
        </p:nvSpPr>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7</a:t>
            </a:fld>
            <a:endParaRPr lang="en-US" b="0" i="0" kern="1200">
              <a:solidFill>
                <a:srgbClr val="FFFFFF"/>
              </a:solidFill>
              <a:latin typeface="+mn-lt"/>
              <a:ea typeface="+mn-ea"/>
              <a:cs typeface="+mn-cs"/>
            </a:endParaRPr>
          </a:p>
        </p:txBody>
      </p:sp>
      <p:graphicFrame>
        <p:nvGraphicFramePr>
          <p:cNvPr id="35" name="TextBox 3">
            <a:extLst>
              <a:ext uri="{FF2B5EF4-FFF2-40B4-BE49-F238E27FC236}">
                <a16:creationId xmlns:a16="http://schemas.microsoft.com/office/drawing/2014/main" id="{194ED9BA-6C4F-429B-B47E-9098EDA02A45}"/>
              </a:ext>
            </a:extLst>
          </p:cNvPr>
          <p:cNvGraphicFramePr/>
          <p:nvPr>
            <p:extLst>
              <p:ext uri="{D42A27DB-BD31-4B8C-83A1-F6EECF244321}">
                <p14:modId xmlns:p14="http://schemas.microsoft.com/office/powerpoint/2010/main" val="301669609"/>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2614423"/>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D8BF0245-93CB-410D-B76F-CD6D04A7A901}"/>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600" r="25956"/>
          <a:stretch/>
        </p:blipFill>
        <p:spPr>
          <a:xfrm>
            <a:off x="20" y="10"/>
            <a:ext cx="12191980" cy="6857990"/>
          </a:xfrm>
          <a:prstGeom prst="rect">
            <a:avLst/>
          </a:prstGeom>
        </p:spPr>
      </p:pic>
      <p:sp>
        <p:nvSpPr>
          <p:cNvPr id="7" name="Footer Placeholder 6"/>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70</a:t>
            </a:fld>
            <a:endParaRPr lang="en-US">
              <a:solidFill>
                <a:schemeClr val="tx1"/>
              </a:solidFill>
            </a:endParaRPr>
          </a:p>
        </p:txBody>
      </p:sp>
      <p:sp>
        <p:nvSpPr>
          <p:cNvPr id="3" name="TextBox 2">
            <a:extLst>
              <a:ext uri="{FF2B5EF4-FFF2-40B4-BE49-F238E27FC236}">
                <a16:creationId xmlns:a16="http://schemas.microsoft.com/office/drawing/2014/main" id="{E133B776-CBEC-46C1-B728-98C6734EB4D0}"/>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4000" dirty="0"/>
              <a:t>CONCLUSION</a:t>
            </a:r>
          </a:p>
        </p:txBody>
      </p:sp>
      <p:sp>
        <p:nvSpPr>
          <p:cNvPr id="2" name="Rectangle 1"/>
          <p:cNvSpPr/>
          <p:nvPr/>
        </p:nvSpPr>
        <p:spPr>
          <a:xfrm>
            <a:off x="6374886" y="2809812"/>
            <a:ext cx="4169380" cy="2384064"/>
          </a:xfrm>
          <a:prstGeom prst="rect">
            <a:avLst/>
          </a:prstGeom>
        </p:spPr>
        <p:txBody>
          <a:bodyPr vert="horz" lIns="91440" tIns="45720" rIns="91440" bIns="45720" rtlCol="0">
            <a:noAutofit/>
          </a:bodyPr>
          <a:lstStyle/>
          <a:p>
            <a:pPr marL="457200" indent="-457200">
              <a:spcBef>
                <a:spcPts val="1000"/>
              </a:spcBef>
              <a:buClr>
                <a:schemeClr val="accent1"/>
              </a:buClr>
              <a:buSzPct val="80000"/>
              <a:buFont typeface="Wingdings 3" charset="2"/>
              <a:buChar char=""/>
            </a:pPr>
            <a:r>
              <a:rPr lang="en-US" sz="2000" dirty="0">
                <a:solidFill>
                  <a:schemeClr val="tx1">
                    <a:lumMod val="75000"/>
                    <a:lumOff val="25000"/>
                  </a:schemeClr>
                </a:solidFill>
              </a:rPr>
              <a:t>In this project we have tried to show how the house prices vary and what are the factors related to the changing of house prices. </a:t>
            </a:r>
          </a:p>
          <a:p>
            <a:pPr marL="457200" indent="-457200">
              <a:spcBef>
                <a:spcPts val="1000"/>
              </a:spcBef>
              <a:buClr>
                <a:schemeClr val="accent1"/>
              </a:buClr>
              <a:buSzPct val="80000"/>
              <a:buFont typeface="Wingdings 3" charset="2"/>
              <a:buChar char=""/>
            </a:pPr>
            <a:r>
              <a:rPr lang="en-US" sz="2000" dirty="0">
                <a:solidFill>
                  <a:schemeClr val="tx1">
                    <a:lumMod val="75000"/>
                    <a:lumOff val="25000"/>
                  </a:schemeClr>
                </a:solidFill>
              </a:rPr>
              <a:t>The best(minimum) RMSE score was achieved using the best parameters of Gradient Boosting Regressor</a:t>
            </a:r>
          </a:p>
        </p:txBody>
      </p:sp>
    </p:spTree>
    <p:extLst>
      <p:ext uri="{BB962C8B-B14F-4D97-AF65-F5344CB8AC3E}">
        <p14:creationId xmlns:p14="http://schemas.microsoft.com/office/powerpoint/2010/main" val="39527172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154954" y="973667"/>
            <a:ext cx="3250903" cy="48337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dirty="0">
                <a:solidFill>
                  <a:srgbClr val="EBEBEB"/>
                </a:solidFill>
                <a:latin typeface="+mj-lt"/>
                <a:ea typeface="+mj-ea"/>
                <a:cs typeface="+mj-cs"/>
              </a:rPr>
              <a:t>MOTIVATION FOR THE PROBLEM UNDERTAKEN</a:t>
            </a:r>
          </a:p>
        </p:txBody>
      </p:sp>
      <p:sp>
        <p:nvSpPr>
          <p:cNvPr id="7" name="Footer Placeholder 6"/>
          <p:cNvSpPr>
            <a:spLocks noGrp="1"/>
          </p:cNvSpPr>
          <p:nvPr>
            <p:ph type="ftr" sz="quarter" idx="11"/>
          </p:nvPr>
        </p:nvSpPr>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8</a:t>
            </a:fld>
            <a:endParaRPr lang="en-US" b="0" i="0" kern="1200">
              <a:solidFill>
                <a:srgbClr val="FFFFFF"/>
              </a:solidFill>
              <a:latin typeface="+mn-lt"/>
              <a:ea typeface="+mn-ea"/>
              <a:cs typeface="+mn-cs"/>
            </a:endParaRPr>
          </a:p>
        </p:txBody>
      </p:sp>
      <p:graphicFrame>
        <p:nvGraphicFramePr>
          <p:cNvPr id="9" name="TextBox 3">
            <a:extLst>
              <a:ext uri="{FF2B5EF4-FFF2-40B4-BE49-F238E27FC236}">
                <a16:creationId xmlns:a16="http://schemas.microsoft.com/office/drawing/2014/main" id="{CEF46FA0-3AF8-4688-B99B-DD772988D091}"/>
              </a:ext>
            </a:extLst>
          </p:cNvPr>
          <p:cNvGraphicFramePr/>
          <p:nvPr>
            <p:extLst>
              <p:ext uri="{D42A27DB-BD31-4B8C-83A1-F6EECF244321}">
                <p14:modId xmlns:p14="http://schemas.microsoft.com/office/powerpoint/2010/main" val="243247884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019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100" b="0" i="0" kern="1200">
                <a:solidFill>
                  <a:srgbClr val="EBEBEB"/>
                </a:solidFill>
                <a:latin typeface="+mj-lt"/>
                <a:ea typeface="+mj-ea"/>
                <a:cs typeface="+mj-cs"/>
              </a:rPr>
              <a:t>MOTIVATION FOR THE PROBLEM UNDERTAKEN</a:t>
            </a:r>
          </a:p>
        </p:txBody>
      </p:sp>
      <p:sp>
        <p:nvSpPr>
          <p:cNvPr id="7" name="Footer Placeholder 6"/>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
        <p:nvSpPr>
          <p:cNvPr id="6" name="Slide Number Placeholder 5"/>
          <p:cNvSpPr>
            <a:spLocks noGrp="1"/>
          </p:cNvSpPr>
          <p:nvPr>
            <p:ph type="sldNum" sz="quarter" idx="12"/>
          </p:nvPr>
        </p:nvSpPr>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9</a:t>
            </a:fld>
            <a:endParaRPr lang="en-US">
              <a:solidFill>
                <a:srgbClr val="FFFFFF"/>
              </a:solidFill>
            </a:endParaRPr>
          </a:p>
        </p:txBody>
      </p:sp>
      <p:pic>
        <p:nvPicPr>
          <p:cNvPr id="3074" name="Picture 2" descr="Predictive Data Modeling | Statistical Predictive Modeling">
            <a:extLst>
              <a:ext uri="{FF2B5EF4-FFF2-40B4-BE49-F238E27FC236}">
                <a16:creationId xmlns:a16="http://schemas.microsoft.com/office/drawing/2014/main" id="{A5888417-3E8E-4909-A2F7-37CEBF8616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4860" y="3322850"/>
            <a:ext cx="2205114" cy="20140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8A56FA-C775-453F-806D-E662A819BCA8}"/>
              </a:ext>
            </a:extLst>
          </p:cNvPr>
          <p:cNvSpPr txBox="1"/>
          <p:nvPr/>
        </p:nvSpPr>
        <p:spPr>
          <a:xfrm>
            <a:off x="4641336" y="2603500"/>
            <a:ext cx="6551597" cy="3416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dirty="0">
                <a:solidFill>
                  <a:schemeClr val="tx1">
                    <a:lumMod val="75000"/>
                    <a:lumOff val="25000"/>
                  </a:schemeClr>
                </a:solidFill>
              </a:rPr>
              <a:t>Predictive modelling, Market mix modelling, recommendation systems are some of the machine learning techniques used for achieving the business goals for housing companies. Our problem is related to one such housing company.</a:t>
            </a:r>
          </a:p>
        </p:txBody>
      </p:sp>
    </p:spTree>
    <p:extLst>
      <p:ext uri="{BB962C8B-B14F-4D97-AF65-F5344CB8AC3E}">
        <p14:creationId xmlns:p14="http://schemas.microsoft.com/office/powerpoint/2010/main" val="1822653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633</TotalTime>
  <Words>1746</Words>
  <Application>Microsoft Office PowerPoint</Application>
  <PresentationFormat>Widescreen</PresentationFormat>
  <Paragraphs>299</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Algerian</vt:lpstr>
      <vt:lpstr>Arial</vt:lpstr>
      <vt:lpstr>Calibri</vt:lpstr>
      <vt:lpstr>Century Gothic</vt:lpstr>
      <vt:lpstr>Wingdings 3</vt:lpstr>
      <vt:lpstr>Ion</vt:lpstr>
      <vt:lpstr>HOUSING PRICE PREDICTION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Naina Joshi</dc:creator>
  <cp:lastModifiedBy>abdul ahmed</cp:lastModifiedBy>
  <cp:revision>1327</cp:revision>
  <dcterms:created xsi:type="dcterms:W3CDTF">2020-12-29T14:55:28Z</dcterms:created>
  <dcterms:modified xsi:type="dcterms:W3CDTF">2021-09-17T14:26:42Z</dcterms:modified>
</cp:coreProperties>
</file>